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3"/>
  </p:handoutMasterIdLst>
  <p:sldIdLst>
    <p:sldId id="257" r:id="rId5"/>
    <p:sldId id="258" r:id="rId6"/>
    <p:sldId id="259" r:id="rId7"/>
    <p:sldId id="260" r:id="rId8"/>
    <p:sldId id="261" r:id="rId9"/>
    <p:sldId id="271" r:id="rId10"/>
    <p:sldId id="262" r:id="rId11"/>
    <p:sldId id="273" r:id="rId12"/>
    <p:sldId id="275" r:id="rId13"/>
    <p:sldId id="264" r:id="rId14"/>
    <p:sldId id="272" r:id="rId15"/>
    <p:sldId id="274" r:id="rId16"/>
    <p:sldId id="263" r:id="rId17"/>
    <p:sldId id="265" r:id="rId18"/>
    <p:sldId id="266" r:id="rId19"/>
    <p:sldId id="268" r:id="rId20"/>
    <p:sldId id="269" r:id="rId21"/>
    <p:sldId id="270"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Smith" initials="CS" lastIdx="105" clrIdx="0"/>
  <p:cmAuthor id="1" name="Evi Karmou" initials="EK" lastIdx="13" clrIdx="1"/>
  <p:cmAuthor id="2" name="michael slater" initials="ms" lastIdx="3" clrIdx="2"/>
  <p:cmAuthor id="3" name="chris bezzano-griffiths"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1FF"/>
    <a:srgbClr val="007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554" y="84"/>
      </p:cViewPr>
      <p:guideLst>
        <p:guide orient="horz" pos="2160"/>
        <p:guide pos="2880"/>
      </p:guideLst>
    </p:cSldViewPr>
  </p:slideViewPr>
  <p:notesTextViewPr>
    <p:cViewPr>
      <p:scale>
        <a:sx n="1" d="1"/>
        <a:sy n="1" d="1"/>
      </p:scale>
      <p:origin x="0" y="0"/>
    </p:cViewPr>
  </p:notesTextViewPr>
  <p:sorterViewPr>
    <p:cViewPr>
      <p:scale>
        <a:sx n="100" d="100"/>
        <a:sy n="100" d="100"/>
      </p:scale>
      <p:origin x="0" y="-12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3EB25E5-5856-4E2F-916D-70CC0E199D01}" type="datetimeFigureOut">
              <a:rPr lang="en-GB" smtClean="0"/>
              <a:t>20/06/21</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557EF95-FF3D-4446-B4E0-B5F31954BC0A}" type="slidenum">
              <a:rPr lang="en-GB" smtClean="0"/>
              <a:t>‹#›</a:t>
            </a:fld>
            <a:endParaRPr lang="en-GB" dirty="0"/>
          </a:p>
        </p:txBody>
      </p:sp>
    </p:spTree>
    <p:extLst>
      <p:ext uri="{BB962C8B-B14F-4D97-AF65-F5344CB8AC3E}">
        <p14:creationId xmlns:p14="http://schemas.microsoft.com/office/powerpoint/2010/main" val="8515207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110C41E-7B36-4FB3-8019-36F2E18DAF6E}" type="datetimeFigureOut">
              <a:rPr lang="en-GB" smtClean="0"/>
              <a:t>20/06/21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B638593-B18A-4C02-96F4-836375BC94BA}" type="slidenum">
              <a:rPr lang="en-GB" smtClean="0"/>
              <a:t>‹#›</a:t>
            </a:fld>
            <a:endParaRPr lang="en-GB" dirty="0"/>
          </a:p>
        </p:txBody>
      </p:sp>
    </p:spTree>
    <p:extLst>
      <p:ext uri="{BB962C8B-B14F-4D97-AF65-F5344CB8AC3E}">
        <p14:creationId xmlns:p14="http://schemas.microsoft.com/office/powerpoint/2010/main" val="178187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10C41E-7B36-4FB3-8019-36F2E18DAF6E}" type="datetimeFigureOut">
              <a:rPr lang="en-GB" smtClean="0"/>
              <a:t>20/06/21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B638593-B18A-4C02-96F4-836375BC94BA}" type="slidenum">
              <a:rPr lang="en-GB" smtClean="0"/>
              <a:t>‹#›</a:t>
            </a:fld>
            <a:endParaRPr lang="en-GB" dirty="0"/>
          </a:p>
        </p:txBody>
      </p:sp>
    </p:spTree>
    <p:extLst>
      <p:ext uri="{BB962C8B-B14F-4D97-AF65-F5344CB8AC3E}">
        <p14:creationId xmlns:p14="http://schemas.microsoft.com/office/powerpoint/2010/main" val="38117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10C41E-7B36-4FB3-8019-36F2E18DAF6E}" type="datetimeFigureOut">
              <a:rPr lang="en-GB" smtClean="0"/>
              <a:t>20/06/21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B638593-B18A-4C02-96F4-836375BC94BA}" type="slidenum">
              <a:rPr lang="en-GB" smtClean="0"/>
              <a:t>‹#›</a:t>
            </a:fld>
            <a:endParaRPr lang="en-GB" dirty="0"/>
          </a:p>
        </p:txBody>
      </p:sp>
    </p:spTree>
    <p:extLst>
      <p:ext uri="{BB962C8B-B14F-4D97-AF65-F5344CB8AC3E}">
        <p14:creationId xmlns:p14="http://schemas.microsoft.com/office/powerpoint/2010/main" val="401919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10C41E-7B36-4FB3-8019-36F2E18DAF6E}" type="datetimeFigureOut">
              <a:rPr lang="en-GB" smtClean="0"/>
              <a:t>20/06/21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B638593-B18A-4C02-96F4-836375BC94BA}" type="slidenum">
              <a:rPr lang="en-GB" smtClean="0"/>
              <a:t>‹#›</a:t>
            </a:fld>
            <a:endParaRPr lang="en-GB" dirty="0"/>
          </a:p>
        </p:txBody>
      </p:sp>
    </p:spTree>
    <p:extLst>
      <p:ext uri="{BB962C8B-B14F-4D97-AF65-F5344CB8AC3E}">
        <p14:creationId xmlns:p14="http://schemas.microsoft.com/office/powerpoint/2010/main" val="64625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0C41E-7B36-4FB3-8019-36F2E18DAF6E}" type="datetimeFigureOut">
              <a:rPr lang="en-GB" smtClean="0"/>
              <a:t>20/06/21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B638593-B18A-4C02-96F4-836375BC94BA}" type="slidenum">
              <a:rPr lang="en-GB" smtClean="0"/>
              <a:t>‹#›</a:t>
            </a:fld>
            <a:endParaRPr lang="en-GB" dirty="0"/>
          </a:p>
        </p:txBody>
      </p:sp>
    </p:spTree>
    <p:extLst>
      <p:ext uri="{BB962C8B-B14F-4D97-AF65-F5344CB8AC3E}">
        <p14:creationId xmlns:p14="http://schemas.microsoft.com/office/powerpoint/2010/main" val="36915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110C41E-7B36-4FB3-8019-36F2E18DAF6E}" type="datetimeFigureOut">
              <a:rPr lang="en-GB" smtClean="0"/>
              <a:t>20/06/21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B638593-B18A-4C02-96F4-836375BC94BA}" type="slidenum">
              <a:rPr lang="en-GB" smtClean="0"/>
              <a:t>‹#›</a:t>
            </a:fld>
            <a:endParaRPr lang="en-GB" dirty="0"/>
          </a:p>
        </p:txBody>
      </p:sp>
    </p:spTree>
    <p:extLst>
      <p:ext uri="{BB962C8B-B14F-4D97-AF65-F5344CB8AC3E}">
        <p14:creationId xmlns:p14="http://schemas.microsoft.com/office/powerpoint/2010/main" val="314376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110C41E-7B36-4FB3-8019-36F2E18DAF6E}" type="datetimeFigureOut">
              <a:rPr lang="en-GB" smtClean="0"/>
              <a:t>20/06/21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B638593-B18A-4C02-96F4-836375BC94BA}" type="slidenum">
              <a:rPr lang="en-GB" smtClean="0"/>
              <a:t>‹#›</a:t>
            </a:fld>
            <a:endParaRPr lang="en-GB" dirty="0"/>
          </a:p>
        </p:txBody>
      </p:sp>
    </p:spTree>
    <p:extLst>
      <p:ext uri="{BB962C8B-B14F-4D97-AF65-F5344CB8AC3E}">
        <p14:creationId xmlns:p14="http://schemas.microsoft.com/office/powerpoint/2010/main" val="134065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110C41E-7B36-4FB3-8019-36F2E18DAF6E}" type="datetimeFigureOut">
              <a:rPr lang="en-GB" smtClean="0"/>
              <a:t>20/06/21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B638593-B18A-4C02-96F4-836375BC94BA}" type="slidenum">
              <a:rPr lang="en-GB" smtClean="0"/>
              <a:t>‹#›</a:t>
            </a:fld>
            <a:endParaRPr lang="en-GB" dirty="0"/>
          </a:p>
        </p:txBody>
      </p:sp>
    </p:spTree>
    <p:extLst>
      <p:ext uri="{BB962C8B-B14F-4D97-AF65-F5344CB8AC3E}">
        <p14:creationId xmlns:p14="http://schemas.microsoft.com/office/powerpoint/2010/main" val="338018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0C41E-7B36-4FB3-8019-36F2E18DAF6E}" type="datetimeFigureOut">
              <a:rPr lang="en-GB" smtClean="0"/>
              <a:t>20/06/21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B638593-B18A-4C02-96F4-836375BC94BA}" type="slidenum">
              <a:rPr lang="en-GB" smtClean="0"/>
              <a:t>‹#›</a:t>
            </a:fld>
            <a:endParaRPr lang="en-GB" dirty="0"/>
          </a:p>
        </p:txBody>
      </p:sp>
    </p:spTree>
    <p:extLst>
      <p:ext uri="{BB962C8B-B14F-4D97-AF65-F5344CB8AC3E}">
        <p14:creationId xmlns:p14="http://schemas.microsoft.com/office/powerpoint/2010/main" val="309655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0C41E-7B36-4FB3-8019-36F2E18DAF6E}" type="datetimeFigureOut">
              <a:rPr lang="en-GB" smtClean="0"/>
              <a:t>20/06/21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B638593-B18A-4C02-96F4-836375BC94BA}" type="slidenum">
              <a:rPr lang="en-GB" smtClean="0"/>
              <a:t>‹#›</a:t>
            </a:fld>
            <a:endParaRPr lang="en-GB" dirty="0"/>
          </a:p>
        </p:txBody>
      </p:sp>
    </p:spTree>
    <p:extLst>
      <p:ext uri="{BB962C8B-B14F-4D97-AF65-F5344CB8AC3E}">
        <p14:creationId xmlns:p14="http://schemas.microsoft.com/office/powerpoint/2010/main" val="188698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0C41E-7B36-4FB3-8019-36F2E18DAF6E}" type="datetimeFigureOut">
              <a:rPr lang="en-GB" smtClean="0"/>
              <a:t>20/06/21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B638593-B18A-4C02-96F4-836375BC94BA}" type="slidenum">
              <a:rPr lang="en-GB" smtClean="0"/>
              <a:t>‹#›</a:t>
            </a:fld>
            <a:endParaRPr lang="en-GB" dirty="0"/>
          </a:p>
        </p:txBody>
      </p:sp>
    </p:spTree>
    <p:extLst>
      <p:ext uri="{BB962C8B-B14F-4D97-AF65-F5344CB8AC3E}">
        <p14:creationId xmlns:p14="http://schemas.microsoft.com/office/powerpoint/2010/main" val="400391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0C41E-7B36-4FB3-8019-36F2E18DAF6E}" type="datetimeFigureOut">
              <a:rPr lang="en-GB" smtClean="0"/>
              <a:t>20/06/21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38593-B18A-4C02-96F4-836375BC94BA}" type="slidenum">
              <a:rPr lang="en-GB" smtClean="0"/>
              <a:t>‹#›</a:t>
            </a:fld>
            <a:endParaRPr lang="en-GB" dirty="0"/>
          </a:p>
        </p:txBody>
      </p:sp>
    </p:spTree>
    <p:extLst>
      <p:ext uri="{BB962C8B-B14F-4D97-AF65-F5344CB8AC3E}">
        <p14:creationId xmlns:p14="http://schemas.microsoft.com/office/powerpoint/2010/main" val="1622338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www.breathefreely.org.uk/WST/" TargetMode="External"/><Relationship Id="rId10" Type="http://schemas.openxmlformats.org/officeDocument/2006/relationships/image" Target="../media/image7.png"/><Relationship Id="rId4" Type="http://schemas.openxmlformats.org/officeDocument/2006/relationships/hyperlink" Target="http://www.hse.gov.uk/pubns/guidance/wlseries.htm"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15" name="Straight Connector 14"/>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8" name="Picture 7" descr="Welding main bg-16.jp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32116" y="1124744"/>
            <a:ext cx="9237270" cy="4870645"/>
          </a:xfrm>
          <a:prstGeom prst="rect">
            <a:avLst/>
          </a:prstGeom>
        </p:spPr>
      </p:pic>
      <p:sp>
        <p:nvSpPr>
          <p:cNvPr id="18" name="TextBox 17"/>
          <p:cNvSpPr txBox="1"/>
          <p:nvPr/>
        </p:nvSpPr>
        <p:spPr>
          <a:xfrm>
            <a:off x="6133475" y="2508146"/>
            <a:ext cx="2697678" cy="1077218"/>
          </a:xfrm>
          <a:prstGeom prst="rect">
            <a:avLst/>
          </a:prstGeom>
          <a:noFill/>
        </p:spPr>
        <p:txBody>
          <a:bodyPr wrap="square" rtlCol="0">
            <a:spAutoFit/>
          </a:bodyPr>
          <a:lstStyle/>
          <a:p>
            <a:pPr marL="171450" indent="-171450">
              <a:buFont typeface="Arial"/>
              <a:buChar char="•"/>
            </a:pPr>
            <a:r>
              <a:rPr lang="en-GB" sz="1600" dirty="0">
                <a:solidFill>
                  <a:srgbClr val="FFFFFF"/>
                </a:solidFill>
                <a:latin typeface="Arial"/>
                <a:cs typeface="Arial"/>
              </a:rPr>
              <a:t>If you are providing respiratory protection you have or will arrange face fit testing.</a:t>
            </a:r>
            <a:endParaRPr lang="en-US" sz="1600" dirty="0">
              <a:solidFill>
                <a:srgbClr val="FFFFFF"/>
              </a:solidFill>
              <a:latin typeface="Arial"/>
              <a:cs typeface="Arial"/>
            </a:endParaRPr>
          </a:p>
        </p:txBody>
      </p:sp>
      <p:sp>
        <p:nvSpPr>
          <p:cNvPr id="19" name="TextBox 18"/>
          <p:cNvSpPr txBox="1"/>
          <p:nvPr/>
        </p:nvSpPr>
        <p:spPr>
          <a:xfrm>
            <a:off x="3099755" y="2511828"/>
            <a:ext cx="2435602" cy="1815882"/>
          </a:xfrm>
          <a:prstGeom prst="rect">
            <a:avLst/>
          </a:prstGeom>
          <a:noFill/>
        </p:spPr>
        <p:txBody>
          <a:bodyPr wrap="square" rtlCol="0">
            <a:spAutoFit/>
          </a:bodyPr>
          <a:lstStyle/>
          <a:p>
            <a:pPr marL="171450" indent="-171450">
              <a:buFont typeface="Arial"/>
              <a:buChar char="•"/>
            </a:pPr>
            <a:r>
              <a:rPr lang="en-GB" sz="1600" dirty="0">
                <a:solidFill>
                  <a:srgbClr val="FFFFFF"/>
                </a:solidFill>
                <a:latin typeface="Arial"/>
                <a:cs typeface="Arial"/>
              </a:rPr>
              <a:t>You have undertaken a task specific risk assessment and determined the control measures, including a suitable type of respiratory protection.</a:t>
            </a:r>
          </a:p>
        </p:txBody>
      </p:sp>
      <p:sp>
        <p:nvSpPr>
          <p:cNvPr id="21" name="TextBox 20"/>
          <p:cNvSpPr txBox="1"/>
          <p:nvPr/>
        </p:nvSpPr>
        <p:spPr>
          <a:xfrm>
            <a:off x="428358" y="2508146"/>
            <a:ext cx="2204776" cy="1323439"/>
          </a:xfrm>
          <a:prstGeom prst="rect">
            <a:avLst/>
          </a:prstGeom>
          <a:noFill/>
        </p:spPr>
        <p:txBody>
          <a:bodyPr wrap="square" rtlCol="0">
            <a:spAutoFit/>
          </a:bodyPr>
          <a:lstStyle/>
          <a:p>
            <a:pPr marL="171450" indent="-171450">
              <a:buFont typeface="Arial"/>
              <a:buChar char="•"/>
            </a:pPr>
            <a:r>
              <a:rPr lang="en-US" sz="1600" dirty="0">
                <a:solidFill>
                  <a:srgbClr val="FFFFFF"/>
                </a:solidFill>
                <a:latin typeface="Arial"/>
                <a:cs typeface="Arial"/>
              </a:rPr>
              <a:t>The job has been designed to minimise the amount of welding required on site.</a:t>
            </a:r>
            <a:endParaRPr lang="en-GB" sz="1600" dirty="0">
              <a:solidFill>
                <a:srgbClr val="FFFFFF"/>
              </a:solidFill>
              <a:latin typeface="Arial"/>
              <a:cs typeface="Arial"/>
            </a:endParaRPr>
          </a:p>
        </p:txBody>
      </p:sp>
      <p:sp>
        <p:nvSpPr>
          <p:cNvPr id="22" name="TextBox 21"/>
          <p:cNvSpPr txBox="1"/>
          <p:nvPr/>
        </p:nvSpPr>
        <p:spPr>
          <a:xfrm>
            <a:off x="371116" y="1403105"/>
            <a:ext cx="6534744" cy="338554"/>
          </a:xfrm>
          <a:prstGeom prst="rect">
            <a:avLst/>
          </a:prstGeom>
          <a:noFill/>
        </p:spPr>
        <p:txBody>
          <a:bodyPr wrap="square" rtlCol="0">
            <a:spAutoFit/>
          </a:bodyPr>
          <a:lstStyle/>
          <a:p>
            <a:r>
              <a:rPr lang="en-GB" sz="1600" b="1" dirty="0">
                <a:solidFill>
                  <a:schemeClr val="bg1">
                    <a:lumMod val="75000"/>
                  </a:schemeClr>
                </a:solidFill>
                <a:latin typeface="Arial"/>
                <a:cs typeface="Arial"/>
              </a:rPr>
              <a:t>IMPORTANT NOTE TO MANAGERS</a:t>
            </a:r>
          </a:p>
        </p:txBody>
      </p:sp>
      <p:pic>
        <p:nvPicPr>
          <p:cNvPr id="24" name="Picture 23" descr="Arrow icon-1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8455" y="5445224"/>
            <a:ext cx="464463" cy="455174"/>
          </a:xfrm>
          <a:prstGeom prst="rect">
            <a:avLst/>
          </a:prstGeom>
        </p:spPr>
      </p:pic>
      <p:pic>
        <p:nvPicPr>
          <p:cNvPr id="25" name="Picture 24" descr="Please enure heading-1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2034" y="1741659"/>
            <a:ext cx="8184153" cy="606572"/>
          </a:xfrm>
          <a:prstGeom prst="rect">
            <a:avLst/>
          </a:prstGeom>
        </p:spPr>
      </p:pic>
      <p:pic>
        <p:nvPicPr>
          <p:cNvPr id="2" name="Picture 1" descr="welding managers folio ppt-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4" name="TextBox 13">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6" name="Picture 15">
            <a:extLst>
              <a:ext uri="{FF2B5EF4-FFF2-40B4-BE49-F238E27FC236}">
                <a16:creationId xmlns:a16="http://schemas.microsoft.com/office/drawing/2014/main" id="{CDF8471B-ACBE-4B67-A5A9-AC55E37AFA4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176961" y="6177119"/>
            <a:ext cx="1828673" cy="511506"/>
          </a:xfrm>
          <a:prstGeom prst="rect">
            <a:avLst/>
          </a:prstGeom>
        </p:spPr>
      </p:pic>
      <p:pic>
        <p:nvPicPr>
          <p:cNvPr id="17" name="Picture 16" descr="pasted image 146x67.png">
            <a:extLst>
              <a:ext uri="{FF2B5EF4-FFF2-40B4-BE49-F238E27FC236}">
                <a16:creationId xmlns:a16="http://schemas.microsoft.com/office/drawing/2014/main" id="{00D3D14F-B1C3-4459-BFC8-2458B22DDDF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209884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8" name="Picture 7" descr="What can we do-04.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9911"/>
            <a:ext cx="6044386" cy="606572"/>
          </a:xfrm>
          <a:prstGeom prst="rect">
            <a:avLst/>
          </a:prstGeom>
        </p:spPr>
      </p:pic>
      <p:pic>
        <p:nvPicPr>
          <p:cNvPr id="15" name="Picture 14"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6" name="TextBox 15"/>
          <p:cNvSpPr txBox="1"/>
          <p:nvPr/>
        </p:nvSpPr>
        <p:spPr>
          <a:xfrm>
            <a:off x="4355976" y="2142008"/>
            <a:ext cx="4285127" cy="1938992"/>
          </a:xfrm>
          <a:prstGeom prst="rect">
            <a:avLst/>
          </a:prstGeom>
          <a:noFill/>
        </p:spPr>
        <p:txBody>
          <a:bodyPr wrap="square" rtlCol="0">
            <a:spAutoFit/>
          </a:bodyPr>
          <a:lstStyle/>
          <a:p>
            <a:r>
              <a:rPr lang="en-GB" sz="1200" b="1" dirty="0">
                <a:solidFill>
                  <a:srgbClr val="7F7F7F"/>
                </a:solidFill>
                <a:latin typeface="Arial"/>
                <a:cs typeface="Arial"/>
              </a:rPr>
              <a:t>We can improve ventilation by:</a:t>
            </a:r>
          </a:p>
          <a:p>
            <a:endParaRPr lang="en-GB" sz="1200" dirty="0">
              <a:solidFill>
                <a:srgbClr val="7F7F7F"/>
              </a:solidFill>
              <a:latin typeface="Arial"/>
              <a:cs typeface="Arial"/>
            </a:endParaRPr>
          </a:p>
          <a:p>
            <a:pPr marL="171450" lvl="0" indent="-171450">
              <a:buFont typeface="Arial"/>
              <a:buChar char="•"/>
            </a:pPr>
            <a:r>
              <a:rPr lang="en-GB" sz="1200" dirty="0">
                <a:solidFill>
                  <a:schemeClr val="bg1">
                    <a:lumMod val="50000"/>
                  </a:schemeClr>
                </a:solidFill>
                <a:latin typeface="Arial"/>
                <a:cs typeface="Arial"/>
              </a:rPr>
              <a:t>Moving the structure outside, or to a well ventilated area if possible.</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Using fume extraction.</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chemeClr val="bg1">
                    <a:lumMod val="50000"/>
                  </a:schemeClr>
                </a:solidFill>
                <a:latin typeface="Arial"/>
                <a:cs typeface="Arial"/>
              </a:rPr>
              <a:t>Adding extra mechanical ventilation if required.</a:t>
            </a:r>
          </a:p>
          <a:p>
            <a:pPr marL="171450" lvl="0" indent="-171450">
              <a:buFont typeface="Arial"/>
              <a:buChar char="•"/>
            </a:pPr>
            <a:endParaRPr lang="en-GB" sz="1200" dirty="0">
              <a:solidFill>
                <a:srgbClr val="7F7F7F"/>
              </a:solidFill>
              <a:latin typeface="Arial"/>
              <a:cs typeface="Arial"/>
            </a:endParaRPr>
          </a:p>
          <a:p>
            <a:endParaRPr lang="en-GB" sz="1200" dirty="0">
              <a:solidFill>
                <a:srgbClr val="7F7F7F"/>
              </a:solidFill>
              <a:latin typeface="Arial"/>
              <a:cs typeface="Arial"/>
            </a:endParaRPr>
          </a:p>
        </p:txBody>
      </p:sp>
      <p:pic>
        <p:nvPicPr>
          <p:cNvPr id="3074" name="Picture 2" descr="G:\Common\H&amp;S\Breathe Freely\Breathe Freely Pics for Launch\D015286_06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3036077"/>
            <a:ext cx="1326263" cy="300458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G:\Common\H&amp;S\Breathe Freely\Breathe Freely Pics for Launch\D015286_04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704" y="2210500"/>
            <a:ext cx="1477108" cy="2061622"/>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a:extLst>
              <a:ext uri="{FF2B5EF4-FFF2-40B4-BE49-F238E27FC236}">
                <a16:creationId xmlns:a16="http://schemas.microsoft.com/office/drawing/2014/main" id="{2CB5CEB9-98A2-406B-A3E1-B7B75C7D42CE}"/>
              </a:ext>
            </a:extLst>
          </p:cNvPr>
          <p:cNvPicPr>
            <a:picLocks noChangeAspect="1"/>
          </p:cNvPicPr>
          <p:nvPr/>
        </p:nvPicPr>
        <p:blipFill rotWithShape="1">
          <a:blip r:embed="rId8"/>
          <a:srcRect r="6414"/>
          <a:stretch/>
        </p:blipFill>
        <p:spPr>
          <a:xfrm>
            <a:off x="1907704" y="4365104"/>
            <a:ext cx="2353131" cy="1675556"/>
          </a:xfrm>
          <a:prstGeom prst="rect">
            <a:avLst/>
          </a:prstGeom>
        </p:spPr>
      </p:pic>
      <p:pic>
        <p:nvPicPr>
          <p:cNvPr id="13" name="Picture 12" descr="welding managers folio ppt-0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7" name="TextBox 16">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4" name="Picture 13">
            <a:extLst>
              <a:ext uri="{FF2B5EF4-FFF2-40B4-BE49-F238E27FC236}">
                <a16:creationId xmlns:a16="http://schemas.microsoft.com/office/drawing/2014/main" id="{8BE5BD37-D63A-47B1-BA6B-C2D268CCD977}"/>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176961" y="6177119"/>
            <a:ext cx="1828673" cy="511506"/>
          </a:xfrm>
          <a:prstGeom prst="rect">
            <a:avLst/>
          </a:prstGeom>
        </p:spPr>
      </p:pic>
      <p:pic>
        <p:nvPicPr>
          <p:cNvPr id="19" name="Picture 18" descr="pasted image 146x67.png">
            <a:extLst>
              <a:ext uri="{FF2B5EF4-FFF2-40B4-BE49-F238E27FC236}">
                <a16:creationId xmlns:a16="http://schemas.microsoft.com/office/drawing/2014/main" id="{868E0AB2-B0A2-4EC7-BD76-79E54FFC05D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98638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8" name="Picture 7" descr="What can we do-04.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9911"/>
            <a:ext cx="6044386" cy="606572"/>
          </a:xfrm>
          <a:prstGeom prst="rect">
            <a:avLst/>
          </a:prstGeom>
        </p:spPr>
      </p:pic>
      <p:pic>
        <p:nvPicPr>
          <p:cNvPr id="15" name="Picture 14"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6" name="Picture 5" descr="A picture containing indoor&#10;&#10;Description generated with very high confidence">
            <a:extLst>
              <a:ext uri="{FF2B5EF4-FFF2-40B4-BE49-F238E27FC236}">
                <a16:creationId xmlns:a16="http://schemas.microsoft.com/office/drawing/2014/main" id="{119C2C58-9868-463C-85BE-A225C01519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2204864"/>
            <a:ext cx="3643272" cy="3616348"/>
          </a:xfrm>
          <a:prstGeom prst="rect">
            <a:avLst/>
          </a:prstGeom>
        </p:spPr>
      </p:pic>
      <p:pic>
        <p:nvPicPr>
          <p:cNvPr id="12" name="Picture 11" descr="welding managers folio ppt-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3" name="TextBox 12">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sp>
        <p:nvSpPr>
          <p:cNvPr id="16" name="TextBox 15"/>
          <p:cNvSpPr txBox="1"/>
          <p:nvPr/>
        </p:nvSpPr>
        <p:spPr>
          <a:xfrm>
            <a:off x="4355976" y="2132856"/>
            <a:ext cx="4285127" cy="3046988"/>
          </a:xfrm>
          <a:prstGeom prst="rect">
            <a:avLst/>
          </a:prstGeom>
          <a:noFill/>
        </p:spPr>
        <p:txBody>
          <a:bodyPr wrap="square" rtlCol="0">
            <a:spAutoFit/>
          </a:bodyPr>
          <a:lstStyle/>
          <a:p>
            <a:r>
              <a:rPr lang="en-GB" sz="1200" dirty="0">
                <a:solidFill>
                  <a:srgbClr val="7F7F7F"/>
                </a:solidFill>
                <a:latin typeface="Arial"/>
                <a:cs typeface="Arial"/>
              </a:rPr>
              <a:t>Where flexible arm fume extraction is used, the position of the extraction hood is crucial! If too far away, it has no benefit; it typically needs to be placed within 30cm of the welding source although this range may be much shorter. And so it is important that the system's capture range is identified during commissioning and further routine testing of the LEV system.</a:t>
            </a:r>
          </a:p>
          <a:p>
            <a:endParaRPr lang="en-GB" sz="1200" dirty="0">
              <a:solidFill>
                <a:srgbClr val="7F7F7F"/>
              </a:solidFill>
              <a:latin typeface="Arial"/>
              <a:cs typeface="Arial"/>
            </a:endParaRPr>
          </a:p>
          <a:p>
            <a:r>
              <a:rPr lang="en-GB" sz="1200" dirty="0">
                <a:solidFill>
                  <a:srgbClr val="7F7F7F"/>
                </a:solidFill>
                <a:latin typeface="Arial"/>
                <a:cs typeface="Arial"/>
              </a:rPr>
              <a:t>Also, in some cases, if positioned incorrectly, it can draw the fume across the welder and increase exposure to fume and gases. </a:t>
            </a:r>
          </a:p>
          <a:p>
            <a:endParaRPr lang="en-GB" sz="1200" dirty="0">
              <a:solidFill>
                <a:srgbClr val="7F7F7F"/>
              </a:solidFill>
              <a:latin typeface="Arial"/>
              <a:cs typeface="Arial"/>
            </a:endParaRPr>
          </a:p>
          <a:p>
            <a:r>
              <a:rPr lang="en-GB" sz="1200" dirty="0">
                <a:solidFill>
                  <a:srgbClr val="7F7F7F"/>
                </a:solidFill>
                <a:latin typeface="Arial"/>
                <a:cs typeface="Arial"/>
              </a:rPr>
              <a:t>This type of extraction can work well for small welding jobs, but for long sections of weld other means of control are necessary, such as on-torch extraction or respirators. </a:t>
            </a:r>
          </a:p>
          <a:p>
            <a:r>
              <a:rPr lang="en-GB" sz="1200" dirty="0">
                <a:solidFill>
                  <a:srgbClr val="7F7F7F"/>
                </a:solidFill>
                <a:latin typeface="Arial"/>
                <a:cs typeface="Arial"/>
              </a:rPr>
              <a:t> </a:t>
            </a:r>
          </a:p>
        </p:txBody>
      </p:sp>
      <p:pic>
        <p:nvPicPr>
          <p:cNvPr id="14" name="Picture 13">
            <a:extLst>
              <a:ext uri="{FF2B5EF4-FFF2-40B4-BE49-F238E27FC236}">
                <a16:creationId xmlns:a16="http://schemas.microsoft.com/office/drawing/2014/main" id="{D889A0B7-588F-4EFD-ACCA-A391A6F1C58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18" name="Picture 17" descr="pasted image 146x67.png">
            <a:extLst>
              <a:ext uri="{FF2B5EF4-FFF2-40B4-BE49-F238E27FC236}">
                <a16:creationId xmlns:a16="http://schemas.microsoft.com/office/drawing/2014/main" id="{CD72810D-CD99-40B5-A8C2-0BE7167A469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168205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8" name="Picture 7" descr="What can we do-04.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9911"/>
            <a:ext cx="6044386" cy="606572"/>
          </a:xfrm>
          <a:prstGeom prst="rect">
            <a:avLst/>
          </a:prstGeom>
        </p:spPr>
      </p:pic>
      <p:pic>
        <p:nvPicPr>
          <p:cNvPr id="15" name="Picture 14"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6" name="TextBox 15"/>
          <p:cNvSpPr txBox="1"/>
          <p:nvPr/>
        </p:nvSpPr>
        <p:spPr>
          <a:xfrm>
            <a:off x="4355976" y="2142008"/>
            <a:ext cx="4285127" cy="1200329"/>
          </a:xfrm>
          <a:prstGeom prst="rect">
            <a:avLst/>
          </a:prstGeom>
          <a:noFill/>
        </p:spPr>
        <p:txBody>
          <a:bodyPr wrap="square" rtlCol="0">
            <a:spAutoFit/>
          </a:bodyPr>
          <a:lstStyle/>
          <a:p>
            <a:r>
              <a:rPr lang="en-GB" sz="1200" b="1" dirty="0">
                <a:solidFill>
                  <a:srgbClr val="7F7F7F"/>
                </a:solidFill>
                <a:latin typeface="Arial"/>
                <a:cs typeface="Arial"/>
              </a:rPr>
              <a:t>We will supply respiratory protection </a:t>
            </a:r>
          </a:p>
          <a:p>
            <a:endParaRPr lang="en-GB" sz="1200" b="1" dirty="0">
              <a:solidFill>
                <a:srgbClr val="7F7F7F"/>
              </a:solidFill>
              <a:latin typeface="Arial"/>
              <a:cs typeface="Arial"/>
            </a:endParaRPr>
          </a:p>
          <a:p>
            <a:r>
              <a:rPr lang="en-GB" sz="1200" dirty="0">
                <a:solidFill>
                  <a:srgbClr val="7F7F7F"/>
                </a:solidFill>
                <a:latin typeface="Arial"/>
                <a:cs typeface="Arial"/>
              </a:rPr>
              <a:t>where it is not practical to use other controls, or where additional protection is needed. This can range from simple face masks to filtered air visors to air fed visors in high risk situations.  </a:t>
            </a:r>
          </a:p>
        </p:txBody>
      </p:sp>
      <p:pic>
        <p:nvPicPr>
          <p:cNvPr id="3074" name="Picture 2" descr="G:\Common\H&amp;S\Breathe Freely\Breathe Freely Pics for Launch\D015286_06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3036077"/>
            <a:ext cx="1326263" cy="300458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G:\Common\H&amp;S\Breathe Freely\Breathe Freely Pics for Launch\D015286_04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704" y="2210500"/>
            <a:ext cx="1477108" cy="2061622"/>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a:extLst>
              <a:ext uri="{FF2B5EF4-FFF2-40B4-BE49-F238E27FC236}">
                <a16:creationId xmlns:a16="http://schemas.microsoft.com/office/drawing/2014/main" id="{2CB5CEB9-98A2-406B-A3E1-B7B75C7D42CE}"/>
              </a:ext>
            </a:extLst>
          </p:cNvPr>
          <p:cNvPicPr>
            <a:picLocks noChangeAspect="1"/>
          </p:cNvPicPr>
          <p:nvPr/>
        </p:nvPicPr>
        <p:blipFill rotWithShape="1">
          <a:blip r:embed="rId8"/>
          <a:srcRect r="6414"/>
          <a:stretch/>
        </p:blipFill>
        <p:spPr>
          <a:xfrm>
            <a:off x="1907704" y="4365104"/>
            <a:ext cx="2353131" cy="1675556"/>
          </a:xfrm>
          <a:prstGeom prst="rect">
            <a:avLst/>
          </a:prstGeom>
        </p:spPr>
      </p:pic>
      <p:pic>
        <p:nvPicPr>
          <p:cNvPr id="13" name="Picture 12" descr="welding managers folio ppt-0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7" name="TextBox 16">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4" name="Picture 13">
            <a:extLst>
              <a:ext uri="{FF2B5EF4-FFF2-40B4-BE49-F238E27FC236}">
                <a16:creationId xmlns:a16="http://schemas.microsoft.com/office/drawing/2014/main" id="{CCABF287-ECE5-45C4-B46D-EBD58C9A00A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176961" y="6177119"/>
            <a:ext cx="1828673" cy="511506"/>
          </a:xfrm>
          <a:prstGeom prst="rect">
            <a:avLst/>
          </a:prstGeom>
        </p:spPr>
      </p:pic>
      <p:pic>
        <p:nvPicPr>
          <p:cNvPr id="19" name="Picture 18" descr="pasted image 146x67.png">
            <a:extLst>
              <a:ext uri="{FF2B5EF4-FFF2-40B4-BE49-F238E27FC236}">
                <a16:creationId xmlns:a16="http://schemas.microsoft.com/office/drawing/2014/main" id="{3F269082-763D-46AF-A7D7-88AA3A724C5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222882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8" name="Picture 7" descr="What can we do-04.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9911"/>
            <a:ext cx="6044386" cy="606572"/>
          </a:xfrm>
          <a:prstGeom prst="rect">
            <a:avLst/>
          </a:prstGeom>
        </p:spPr>
      </p:pic>
      <p:pic>
        <p:nvPicPr>
          <p:cNvPr id="15" name="Picture 14"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6" name="TextBox 15"/>
          <p:cNvSpPr txBox="1"/>
          <p:nvPr/>
        </p:nvSpPr>
        <p:spPr>
          <a:xfrm>
            <a:off x="4355976" y="2142008"/>
            <a:ext cx="4285127" cy="2862322"/>
          </a:xfrm>
          <a:prstGeom prst="rect">
            <a:avLst/>
          </a:prstGeom>
          <a:noFill/>
        </p:spPr>
        <p:txBody>
          <a:bodyPr wrap="square" rtlCol="0">
            <a:spAutoFit/>
          </a:bodyPr>
          <a:lstStyle/>
          <a:p>
            <a:r>
              <a:rPr lang="en-GB" sz="1200" b="1" dirty="0">
                <a:solidFill>
                  <a:srgbClr val="7F7F7F"/>
                </a:solidFill>
                <a:latin typeface="Arial"/>
                <a:cs typeface="Arial"/>
              </a:rPr>
              <a:t>We will train you:</a:t>
            </a:r>
          </a:p>
          <a:p>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Not to weld dirty or painted surfaces, but clean off the coating first and being careful to further remove any residual degreaser solvents from the surface of the metal component before welding. Otherwise, welding onto this solvent residue more produce toxic gases and vapours.</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Not to clean coatings using burning or grinding, because these can cause the same problems of dust or fume.</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To use welding techniques which can reduce the amount of fume breathed in, for example standing over the weld will cause the hot fumes to envelop your visor and increase the amount of fume you breathe in. </a:t>
            </a:r>
          </a:p>
        </p:txBody>
      </p:sp>
      <p:pic>
        <p:nvPicPr>
          <p:cNvPr id="13" name="Picture 12" descr="welding managers folio ppt-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7" name="TextBox 16">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9" name="Picture 2">
            <a:extLst>
              <a:ext uri="{FF2B5EF4-FFF2-40B4-BE49-F238E27FC236}">
                <a16:creationId xmlns:a16="http://schemas.microsoft.com/office/drawing/2014/main" id="{32BB2C4E-BFE8-4D54-BF2C-13681D8C2A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2204864"/>
            <a:ext cx="3140075"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1E64CF6B-E51B-451D-B098-330C6E3B222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14" name="Picture 13" descr="pasted image 146x67.png">
            <a:extLst>
              <a:ext uri="{FF2B5EF4-FFF2-40B4-BE49-F238E27FC236}">
                <a16:creationId xmlns:a16="http://schemas.microsoft.com/office/drawing/2014/main" id="{A1C39C4D-0CE6-4DA6-B97C-6079D7CFFB1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11775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75413" y="2142008"/>
            <a:ext cx="2540980" cy="3416320"/>
          </a:xfrm>
          <a:prstGeom prst="rect">
            <a:avLst/>
          </a:prstGeom>
          <a:noFill/>
        </p:spPr>
        <p:txBody>
          <a:bodyPr wrap="square" rtlCol="0">
            <a:spAutoFit/>
          </a:bodyPr>
          <a:lstStyle/>
          <a:p>
            <a:pPr marL="171450" indent="-171450">
              <a:buFont typeface="Arial"/>
              <a:buChar char="•"/>
            </a:pPr>
            <a:r>
              <a:rPr lang="en-GB" sz="1200" dirty="0">
                <a:solidFill>
                  <a:srgbClr val="7F7F7F"/>
                </a:solidFill>
                <a:latin typeface="Arial"/>
                <a:cs typeface="Arial"/>
              </a:rPr>
              <a:t>Never weld in a confined, poorly ventilated space without protection.</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Use the control measures correctly – especially local extraction and respiratory protection.</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Make sure you position moveable extraction hoods so they capture the fume properly.</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Be aware of other workers who could breathe in your weld fume (an exclusion zone must be in place surrounded by flame-retardant sheeting).</a:t>
            </a:r>
          </a:p>
        </p:txBody>
      </p:sp>
      <p:sp>
        <p:nvSpPr>
          <p:cNvPr id="16" name="TextBox 15"/>
          <p:cNvSpPr txBox="1"/>
          <p:nvPr/>
        </p:nvSpPr>
        <p:spPr>
          <a:xfrm>
            <a:off x="3861310" y="2145691"/>
            <a:ext cx="2438882" cy="3970318"/>
          </a:xfrm>
          <a:prstGeom prst="rect">
            <a:avLst/>
          </a:prstGeom>
          <a:noFill/>
        </p:spPr>
        <p:txBody>
          <a:bodyPr wrap="square" rtlCol="0">
            <a:spAutoFit/>
          </a:bodyPr>
          <a:lstStyle/>
          <a:p>
            <a:pPr marL="171450" lvl="0" indent="-171450">
              <a:buFont typeface="Arial"/>
              <a:buChar char="•"/>
            </a:pPr>
            <a:r>
              <a:rPr lang="en-GB" sz="1200" dirty="0">
                <a:solidFill>
                  <a:srgbClr val="7F7F7F"/>
                </a:solidFill>
                <a:latin typeface="Arial"/>
                <a:cs typeface="Arial"/>
              </a:rPr>
              <a:t>Always read and understand the risk assessment before starting work.</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Be aware of the risks from breathing welding fume.</a:t>
            </a:r>
          </a:p>
          <a:p>
            <a:pPr marL="171450" lvl="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Know what you are welding – simple mild steel or more dangerous metals, such as stainless steel.</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Check that the surface is clean.</a:t>
            </a:r>
          </a:p>
          <a:p>
            <a:pPr marL="17145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Understand whether a particular job is low risk, such as occasional tack welding outside, or high risk, e.g. extensive welding in an area with poor ventilation.</a:t>
            </a:r>
          </a:p>
        </p:txBody>
      </p:sp>
      <p:pic>
        <p:nvPicPr>
          <p:cNvPr id="6" name="Picture 5" descr="What do you need to do-0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9257" y="1460845"/>
            <a:ext cx="6044386" cy="606572"/>
          </a:xfrm>
          <a:prstGeom prst="rect">
            <a:avLst/>
          </a:prstGeom>
        </p:spPr>
      </p:pic>
      <p:pic>
        <p:nvPicPr>
          <p:cNvPr id="13" name="Picture 12"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20" name="TextBox 19"/>
          <p:cNvSpPr txBox="1"/>
          <p:nvPr/>
        </p:nvSpPr>
        <p:spPr>
          <a:xfrm>
            <a:off x="455431" y="3584427"/>
            <a:ext cx="2880636" cy="276999"/>
          </a:xfrm>
          <a:prstGeom prst="rect">
            <a:avLst/>
          </a:prstGeom>
          <a:noFill/>
        </p:spPr>
        <p:txBody>
          <a:bodyPr wrap="square" rtlCol="0">
            <a:spAutoFit/>
          </a:bodyPr>
          <a:lstStyle/>
          <a:p>
            <a:pPr algn="ctr"/>
            <a:r>
              <a:rPr lang="en-GB" sz="1200" b="1" dirty="0">
                <a:solidFill>
                  <a:schemeClr val="bg1"/>
                </a:solidFill>
                <a:latin typeface="Arial"/>
                <a:cs typeface="Arial"/>
              </a:rPr>
              <a:t>Good practice picture required</a:t>
            </a:r>
            <a:endParaRPr lang="en-US" sz="1200" dirty="0">
              <a:solidFill>
                <a:schemeClr val="bg1"/>
              </a:solidFill>
              <a:latin typeface="Arial"/>
              <a:cs typeface="Arial"/>
            </a:endParaRPr>
          </a:p>
        </p:txBody>
      </p:sp>
      <p:pic>
        <p:nvPicPr>
          <p:cNvPr id="2050" name="Picture 2" descr="G:\Common\H&amp;S\Breathe Freely\Breathe Freely Pics for Launch\D015286_03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2204865"/>
            <a:ext cx="3180179" cy="3816424"/>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welding managers folio ppt-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7" name="TextBox 16">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4" name="Picture 13">
            <a:extLst>
              <a:ext uri="{FF2B5EF4-FFF2-40B4-BE49-F238E27FC236}">
                <a16:creationId xmlns:a16="http://schemas.microsoft.com/office/drawing/2014/main" id="{0084B8F9-C5C3-4BCF-B681-1F4B488F7E6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21" name="Picture 20" descr="pasted image 146x67.png">
            <a:extLst>
              <a:ext uri="{FF2B5EF4-FFF2-40B4-BE49-F238E27FC236}">
                <a16:creationId xmlns:a16="http://schemas.microsoft.com/office/drawing/2014/main" id="{C98DFDCC-B16F-41E6-88B8-B9748B4DFAB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92669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nodeType="after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38918" y="1856590"/>
            <a:ext cx="4064000" cy="4638193"/>
          </a:xfrm>
          <a:prstGeom prst="rect">
            <a:avLst/>
          </a:prstGeom>
          <a:noFill/>
        </p:spPr>
        <p:txBody>
          <a:bodyPr wrap="square" rtlCol="0">
            <a:spAutoFit/>
          </a:bodyPr>
          <a:lstStyle/>
          <a:p>
            <a:pPr lvl="0"/>
            <a:r>
              <a:rPr lang="en-GB" sz="1600" b="1" dirty="0">
                <a:solidFill>
                  <a:srgbClr val="7F7F7F"/>
                </a:solidFill>
                <a:latin typeface="Arial"/>
                <a:cs typeface="Arial"/>
              </a:rPr>
              <a:t>3</a:t>
            </a:r>
          </a:p>
          <a:p>
            <a:pPr lvl="0"/>
            <a:r>
              <a:rPr lang="en-GB" sz="1600" dirty="0">
                <a:solidFill>
                  <a:srgbClr val="7F7F7F"/>
                </a:solidFill>
                <a:latin typeface="Arial"/>
                <a:cs typeface="Arial"/>
              </a:rPr>
              <a:t>Do you have everything you need to protect yourself?</a:t>
            </a:r>
          </a:p>
          <a:p>
            <a:pPr lvl="0"/>
            <a:endParaRPr lang="en-GB" sz="16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Read and understand the risk assessment, which should cover the specific welding activities as relevant.</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Choose alternative fixing/joining methods or prefabrication over welding where possible.</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Check there is good ventilation.</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If in doubt use fume extraction, and use it close enough to capture the fume.</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Know how and when to use a suitable respirator for additional protection, and make sure it’s in good working order.</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Be aware of other workers nearby who could      breathe in welding fumes as you work.</a:t>
            </a:r>
          </a:p>
        </p:txBody>
      </p:sp>
      <p:sp>
        <p:nvSpPr>
          <p:cNvPr id="21" name="TextBox 20"/>
          <p:cNvSpPr txBox="1"/>
          <p:nvPr/>
        </p:nvSpPr>
        <p:spPr>
          <a:xfrm>
            <a:off x="2578539" y="1977228"/>
            <a:ext cx="2171261" cy="3354765"/>
          </a:xfrm>
          <a:prstGeom prst="rect">
            <a:avLst/>
          </a:prstGeom>
          <a:noFill/>
        </p:spPr>
        <p:txBody>
          <a:bodyPr wrap="square" rtlCol="0">
            <a:spAutoFit/>
          </a:bodyPr>
          <a:lstStyle/>
          <a:p>
            <a:pPr lvl="0"/>
            <a:r>
              <a:rPr lang="en-GB" sz="1600" b="1" dirty="0">
                <a:solidFill>
                  <a:srgbClr val="7F7F7F"/>
                </a:solidFill>
                <a:latin typeface="Arial"/>
                <a:cs typeface="Arial"/>
              </a:rPr>
              <a:t>2</a:t>
            </a:r>
          </a:p>
          <a:p>
            <a:pPr lvl="0"/>
            <a:r>
              <a:rPr lang="en-GB" sz="1600" dirty="0">
                <a:solidFill>
                  <a:srgbClr val="7F7F7F"/>
                </a:solidFill>
                <a:latin typeface="Arial"/>
                <a:cs typeface="Arial"/>
              </a:rPr>
              <a:t>What three factors are likely to lead to high fume exposure?</a:t>
            </a:r>
          </a:p>
          <a:p>
            <a:pPr lvl="0"/>
            <a:endParaRPr lang="en-GB" sz="16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High volume welding.</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Poor ventilation.</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Undertaking welding types which produce large amounts of fume, e.g. MIG or MMA, as opposed to welding types which produce smaller amounts of fume e.g. TIG.</a:t>
            </a:r>
          </a:p>
        </p:txBody>
      </p:sp>
      <p:sp>
        <p:nvSpPr>
          <p:cNvPr id="22" name="TextBox 21"/>
          <p:cNvSpPr txBox="1"/>
          <p:nvPr/>
        </p:nvSpPr>
        <p:spPr>
          <a:xfrm>
            <a:off x="409257" y="1875056"/>
            <a:ext cx="1902143" cy="4231928"/>
          </a:xfrm>
          <a:prstGeom prst="rect">
            <a:avLst/>
          </a:prstGeom>
          <a:noFill/>
        </p:spPr>
        <p:txBody>
          <a:bodyPr wrap="square" rtlCol="0">
            <a:spAutoFit/>
          </a:bodyPr>
          <a:lstStyle/>
          <a:p>
            <a:pPr lvl="0"/>
            <a:r>
              <a:rPr lang="en-GB" sz="1600" b="1" dirty="0">
                <a:solidFill>
                  <a:srgbClr val="7F7F7F"/>
                </a:solidFill>
                <a:latin typeface="Arial"/>
                <a:cs typeface="Arial"/>
              </a:rPr>
              <a:t>1</a:t>
            </a:r>
          </a:p>
          <a:p>
            <a:pPr lvl="0"/>
            <a:r>
              <a:rPr lang="en-GB" sz="1600" dirty="0">
                <a:solidFill>
                  <a:srgbClr val="7F7F7F"/>
                </a:solidFill>
                <a:latin typeface="Arial"/>
                <a:cs typeface="Arial"/>
              </a:rPr>
              <a:t>What are the effects of breathing in welding fume?</a:t>
            </a:r>
          </a:p>
          <a:p>
            <a:pPr lvl="0"/>
            <a:endParaRPr lang="en-GB" sz="16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Short-term effects include throat and lung irritation, temporary reduced lung function, and metal fume fever.</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Long-term effects include asthma, pneumonia, cancer, and damage to the nervous system.</a:t>
            </a:r>
          </a:p>
          <a:p>
            <a:pPr lvl="0"/>
            <a:endParaRPr lang="en-GB" sz="1600" dirty="0">
              <a:solidFill>
                <a:srgbClr val="7F7F7F"/>
              </a:solidFill>
              <a:latin typeface="Arial"/>
              <a:cs typeface="Arial"/>
            </a:endParaRPr>
          </a:p>
        </p:txBody>
      </p:sp>
      <p:pic>
        <p:nvPicPr>
          <p:cNvPr id="13" name="Picture 12" descr="Arrow icon-1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3" name="Picture 2" descr="Welding recap-15.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9257" y="1460845"/>
            <a:ext cx="4267342" cy="606572"/>
          </a:xfrm>
          <a:prstGeom prst="rect">
            <a:avLst/>
          </a:prstGeom>
        </p:spPr>
      </p:pic>
      <p:pic>
        <p:nvPicPr>
          <p:cNvPr id="14" name="Picture 13" descr="welding managers folio ppt-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5" name="TextBox 14">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7" name="Picture 16">
            <a:extLst>
              <a:ext uri="{FF2B5EF4-FFF2-40B4-BE49-F238E27FC236}">
                <a16:creationId xmlns:a16="http://schemas.microsoft.com/office/drawing/2014/main" id="{768E156E-89C3-4748-A887-E2951D99FC8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176961" y="6177119"/>
            <a:ext cx="1828673" cy="511506"/>
          </a:xfrm>
          <a:prstGeom prst="rect">
            <a:avLst/>
          </a:prstGeom>
        </p:spPr>
      </p:pic>
      <p:pic>
        <p:nvPicPr>
          <p:cNvPr id="18" name="Picture 17" descr="pasted image 146x67.png">
            <a:extLst>
              <a:ext uri="{FF2B5EF4-FFF2-40B4-BE49-F238E27FC236}">
                <a16:creationId xmlns:a16="http://schemas.microsoft.com/office/drawing/2014/main" id="{7F0EEC1E-0BE4-4ABE-90FB-CE89A7F8858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58617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Effect transition="in" filter="fade">
                                      <p:cBhvr>
                                        <p:cTn id="11" dur="500"/>
                                        <p:tgtEl>
                                          <p:spTgt spid="2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1000"/>
                                  </p:stCondLst>
                                  <p:childTnLst>
                                    <p:set>
                                      <p:cBhvr>
                                        <p:cTn id="14" dur="1" fill="hold">
                                          <p:stCondLst>
                                            <p:cond delay="0"/>
                                          </p:stCondLst>
                                        </p:cTn>
                                        <p:tgtEl>
                                          <p:spTgt spid="22">
                                            <p:txEl>
                                              <p:pRg st="3" end="3"/>
                                            </p:txEl>
                                          </p:spTgt>
                                        </p:tgtEl>
                                        <p:attrNameLst>
                                          <p:attrName>style.visibility</p:attrName>
                                        </p:attrNameLst>
                                      </p:cBhvr>
                                      <p:to>
                                        <p:strVal val="visible"/>
                                      </p:to>
                                    </p:set>
                                    <p:animEffect transition="in" filter="fade">
                                      <p:cBhvr>
                                        <p:cTn id="15" dur="500"/>
                                        <p:tgtEl>
                                          <p:spTgt spid="22">
                                            <p:txEl>
                                              <p:pRg st="3" end="3"/>
                                            </p:txEl>
                                          </p:spTgt>
                                        </p:tgtEl>
                                      </p:cBhvr>
                                    </p:animEffect>
                                  </p:childTnLst>
                                </p:cTn>
                              </p:par>
                            </p:childTnLst>
                          </p:cTn>
                        </p:par>
                        <p:par>
                          <p:cTn id="16" fill="hold">
                            <p:stCondLst>
                              <p:cond delay="2500"/>
                            </p:stCondLst>
                            <p:childTnLst>
                              <p:par>
                                <p:cTn id="17" presetID="10" presetClass="entr" presetSubtype="0" fill="hold" grpId="0" nodeType="afterEffect">
                                  <p:stCondLst>
                                    <p:cond delay="1000"/>
                                  </p:stCondLst>
                                  <p:childTnLst>
                                    <p:set>
                                      <p:cBhvr>
                                        <p:cTn id="18" dur="1" fill="hold">
                                          <p:stCondLst>
                                            <p:cond delay="0"/>
                                          </p:stCondLst>
                                        </p:cTn>
                                        <p:tgtEl>
                                          <p:spTgt spid="22">
                                            <p:txEl>
                                              <p:pRg st="5" end="5"/>
                                            </p:txEl>
                                          </p:spTgt>
                                        </p:tgtEl>
                                        <p:attrNameLst>
                                          <p:attrName>style.visibility</p:attrName>
                                        </p:attrNameLst>
                                      </p:cBhvr>
                                      <p:to>
                                        <p:strVal val="visible"/>
                                      </p:to>
                                    </p:set>
                                    <p:animEffect transition="in" filter="fade">
                                      <p:cBhvr>
                                        <p:cTn id="19" dur="500"/>
                                        <p:tgtEl>
                                          <p:spTgt spid="22">
                                            <p:txEl>
                                              <p:pRg st="5" end="5"/>
                                            </p:txEl>
                                          </p:spTgt>
                                        </p:tgtEl>
                                      </p:cBhvr>
                                    </p:animEffect>
                                  </p:childTnLst>
                                </p:cTn>
                              </p:par>
                            </p:childTnLst>
                          </p:cTn>
                        </p:par>
                        <p:par>
                          <p:cTn id="20" fill="hold">
                            <p:stCondLst>
                              <p:cond delay="4000"/>
                            </p:stCondLst>
                            <p:childTnLst>
                              <p:par>
                                <p:cTn id="21" presetID="10" presetClass="entr" presetSubtype="0" fill="hold" grpId="0" nodeType="afterEffect">
                                  <p:stCondLst>
                                    <p:cond delay="100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500"/>
                                        <p:tgtEl>
                                          <p:spTgt spid="21">
                                            <p:txEl>
                                              <p:pRg st="1" end="1"/>
                                            </p:txEl>
                                          </p:spTgt>
                                        </p:tgtEl>
                                      </p:cBhvr>
                                    </p:animEffect>
                                  </p:childTnLst>
                                </p:cTn>
                              </p:par>
                            </p:childTnLst>
                          </p:cTn>
                        </p:par>
                        <p:par>
                          <p:cTn id="28" fill="hold">
                            <p:stCondLst>
                              <p:cond delay="6000"/>
                            </p:stCondLst>
                            <p:childTnLst>
                              <p:par>
                                <p:cTn id="29" presetID="10" presetClass="entr" presetSubtype="0" fill="hold" grpId="0" nodeType="afterEffect">
                                  <p:stCondLst>
                                    <p:cond delay="1000"/>
                                  </p:stCondLst>
                                  <p:childTnLst>
                                    <p:set>
                                      <p:cBhvr>
                                        <p:cTn id="30" dur="1" fill="hold">
                                          <p:stCondLst>
                                            <p:cond delay="0"/>
                                          </p:stCondLst>
                                        </p:cTn>
                                        <p:tgtEl>
                                          <p:spTgt spid="21">
                                            <p:txEl>
                                              <p:pRg st="3" end="3"/>
                                            </p:txEl>
                                          </p:spTgt>
                                        </p:tgtEl>
                                        <p:attrNameLst>
                                          <p:attrName>style.visibility</p:attrName>
                                        </p:attrNameLst>
                                      </p:cBhvr>
                                      <p:to>
                                        <p:strVal val="visible"/>
                                      </p:to>
                                    </p:set>
                                    <p:animEffect transition="in" filter="fade">
                                      <p:cBhvr>
                                        <p:cTn id="31" dur="500"/>
                                        <p:tgtEl>
                                          <p:spTgt spid="21">
                                            <p:txEl>
                                              <p:pRg st="3" end="3"/>
                                            </p:txEl>
                                          </p:spTgt>
                                        </p:tgtEl>
                                      </p:cBhvr>
                                    </p:animEffect>
                                  </p:childTnLst>
                                </p:cTn>
                              </p:par>
                            </p:childTnLst>
                          </p:cTn>
                        </p:par>
                        <p:par>
                          <p:cTn id="32" fill="hold">
                            <p:stCondLst>
                              <p:cond delay="7500"/>
                            </p:stCondLst>
                            <p:childTnLst>
                              <p:par>
                                <p:cTn id="33" presetID="10" presetClass="entr" presetSubtype="0" fill="hold" grpId="0" nodeType="afterEffect">
                                  <p:stCondLst>
                                    <p:cond delay="1000"/>
                                  </p:stCondLst>
                                  <p:childTnLst>
                                    <p:set>
                                      <p:cBhvr>
                                        <p:cTn id="34" dur="1" fill="hold">
                                          <p:stCondLst>
                                            <p:cond delay="0"/>
                                          </p:stCondLst>
                                        </p:cTn>
                                        <p:tgtEl>
                                          <p:spTgt spid="21">
                                            <p:txEl>
                                              <p:pRg st="5" end="5"/>
                                            </p:txEl>
                                          </p:spTgt>
                                        </p:tgtEl>
                                        <p:attrNameLst>
                                          <p:attrName>style.visibility</p:attrName>
                                        </p:attrNameLst>
                                      </p:cBhvr>
                                      <p:to>
                                        <p:strVal val="visible"/>
                                      </p:to>
                                    </p:set>
                                    <p:animEffect transition="in" filter="fade">
                                      <p:cBhvr>
                                        <p:cTn id="35" dur="500"/>
                                        <p:tgtEl>
                                          <p:spTgt spid="2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1000"/>
                                  </p:stCondLst>
                                  <p:childTnLst>
                                    <p:set>
                                      <p:cBhvr>
                                        <p:cTn id="39" dur="1" fill="hold">
                                          <p:stCondLst>
                                            <p:cond delay="0"/>
                                          </p:stCondLst>
                                        </p:cTn>
                                        <p:tgtEl>
                                          <p:spTgt spid="21">
                                            <p:txEl>
                                              <p:pRg st="7" end="7"/>
                                            </p:txEl>
                                          </p:spTgt>
                                        </p:tgtEl>
                                        <p:attrNameLst>
                                          <p:attrName>style.visibility</p:attrName>
                                        </p:attrNameLst>
                                      </p:cBhvr>
                                      <p:to>
                                        <p:strVal val="visible"/>
                                      </p:to>
                                    </p:set>
                                    <p:animEffect transition="in" filter="fade">
                                      <p:cBhvr>
                                        <p:cTn id="40" dur="500"/>
                                        <p:tgtEl>
                                          <p:spTgt spid="21">
                                            <p:txEl>
                                              <p:pRg st="7" end="7"/>
                                            </p:txEl>
                                          </p:spTgt>
                                        </p:tgtEl>
                                      </p:cBhvr>
                                    </p:animEffect>
                                  </p:childTnLst>
                                </p:cTn>
                              </p:par>
                            </p:childTnLst>
                          </p:cTn>
                        </p:par>
                        <p:par>
                          <p:cTn id="41" fill="hold">
                            <p:stCondLst>
                              <p:cond delay="1500"/>
                            </p:stCondLst>
                            <p:childTnLst>
                              <p:par>
                                <p:cTn id="42" presetID="10" presetClass="entr" presetSubtype="0" fill="hold" grpId="0" nodeType="afterEffect">
                                  <p:stCondLst>
                                    <p:cond delay="100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fade">
                                      <p:cBhvr>
                                        <p:cTn id="44" dur="500"/>
                                        <p:tgtEl>
                                          <p:spTgt spid="20">
                                            <p:txEl>
                                              <p:pRg st="0" end="0"/>
                                            </p:txEl>
                                          </p:spTgt>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20">
                                            <p:txEl>
                                              <p:pRg st="1" end="1"/>
                                            </p:txEl>
                                          </p:spTgt>
                                        </p:tgtEl>
                                        <p:attrNameLst>
                                          <p:attrName>style.visibility</p:attrName>
                                        </p:attrNameLst>
                                      </p:cBhvr>
                                      <p:to>
                                        <p:strVal val="visible"/>
                                      </p:to>
                                    </p:set>
                                    <p:animEffect transition="in" filter="fade">
                                      <p:cBhvr>
                                        <p:cTn id="48" dur="500"/>
                                        <p:tgtEl>
                                          <p:spTgt spid="20">
                                            <p:txEl>
                                              <p:pRg st="1" end="1"/>
                                            </p:txEl>
                                          </p:spTgt>
                                        </p:tgtEl>
                                      </p:cBhvr>
                                    </p:animEffect>
                                  </p:childTnLst>
                                </p:cTn>
                              </p:par>
                            </p:childTnLst>
                          </p:cTn>
                        </p:par>
                        <p:par>
                          <p:cTn id="49" fill="hold">
                            <p:stCondLst>
                              <p:cond delay="3500"/>
                            </p:stCondLst>
                            <p:childTnLst>
                              <p:par>
                                <p:cTn id="50" presetID="10" presetClass="entr" presetSubtype="0" fill="hold" grpId="0" nodeType="afterEffect">
                                  <p:stCondLst>
                                    <p:cond delay="1000"/>
                                  </p:stCondLst>
                                  <p:childTnLst>
                                    <p:set>
                                      <p:cBhvr>
                                        <p:cTn id="51" dur="1" fill="hold">
                                          <p:stCondLst>
                                            <p:cond delay="0"/>
                                          </p:stCondLst>
                                        </p:cTn>
                                        <p:tgtEl>
                                          <p:spTgt spid="20">
                                            <p:txEl>
                                              <p:pRg st="3" end="3"/>
                                            </p:txEl>
                                          </p:spTgt>
                                        </p:tgtEl>
                                        <p:attrNameLst>
                                          <p:attrName>style.visibility</p:attrName>
                                        </p:attrNameLst>
                                      </p:cBhvr>
                                      <p:to>
                                        <p:strVal val="visible"/>
                                      </p:to>
                                    </p:set>
                                    <p:animEffect transition="in" filter="fade">
                                      <p:cBhvr>
                                        <p:cTn id="52" dur="500"/>
                                        <p:tgtEl>
                                          <p:spTgt spid="20">
                                            <p:txEl>
                                              <p:pRg st="3" end="3"/>
                                            </p:txEl>
                                          </p:spTgt>
                                        </p:tgtEl>
                                      </p:cBhvr>
                                    </p:animEffect>
                                  </p:childTnLst>
                                </p:cTn>
                              </p:par>
                            </p:childTnLst>
                          </p:cTn>
                        </p:par>
                        <p:par>
                          <p:cTn id="53" fill="hold">
                            <p:stCondLst>
                              <p:cond delay="5000"/>
                            </p:stCondLst>
                            <p:childTnLst>
                              <p:par>
                                <p:cTn id="54" presetID="10" presetClass="entr" presetSubtype="0" fill="hold" grpId="0" nodeType="afterEffect">
                                  <p:stCondLst>
                                    <p:cond delay="1000"/>
                                  </p:stCondLst>
                                  <p:childTnLst>
                                    <p:set>
                                      <p:cBhvr>
                                        <p:cTn id="55" dur="1" fill="hold">
                                          <p:stCondLst>
                                            <p:cond delay="0"/>
                                          </p:stCondLst>
                                        </p:cTn>
                                        <p:tgtEl>
                                          <p:spTgt spid="20">
                                            <p:txEl>
                                              <p:pRg st="5" end="5"/>
                                            </p:txEl>
                                          </p:spTgt>
                                        </p:tgtEl>
                                        <p:attrNameLst>
                                          <p:attrName>style.visibility</p:attrName>
                                        </p:attrNameLst>
                                      </p:cBhvr>
                                      <p:to>
                                        <p:strVal val="visible"/>
                                      </p:to>
                                    </p:set>
                                    <p:animEffect transition="in" filter="fade">
                                      <p:cBhvr>
                                        <p:cTn id="56" dur="500"/>
                                        <p:tgtEl>
                                          <p:spTgt spid="20">
                                            <p:txEl>
                                              <p:pRg st="5" end="5"/>
                                            </p:txEl>
                                          </p:spTgt>
                                        </p:tgtEl>
                                      </p:cBhvr>
                                    </p:animEffect>
                                  </p:childTnLst>
                                </p:cTn>
                              </p:par>
                            </p:childTnLst>
                          </p:cTn>
                        </p:par>
                        <p:par>
                          <p:cTn id="57" fill="hold">
                            <p:stCondLst>
                              <p:cond delay="6500"/>
                            </p:stCondLst>
                            <p:childTnLst>
                              <p:par>
                                <p:cTn id="58" presetID="10" presetClass="entr" presetSubtype="0" fill="hold" grpId="0" nodeType="afterEffect">
                                  <p:stCondLst>
                                    <p:cond delay="1000"/>
                                  </p:stCondLst>
                                  <p:childTnLst>
                                    <p:set>
                                      <p:cBhvr>
                                        <p:cTn id="59" dur="1" fill="hold">
                                          <p:stCondLst>
                                            <p:cond delay="0"/>
                                          </p:stCondLst>
                                        </p:cTn>
                                        <p:tgtEl>
                                          <p:spTgt spid="20">
                                            <p:txEl>
                                              <p:pRg st="7" end="7"/>
                                            </p:txEl>
                                          </p:spTgt>
                                        </p:tgtEl>
                                        <p:attrNameLst>
                                          <p:attrName>style.visibility</p:attrName>
                                        </p:attrNameLst>
                                      </p:cBhvr>
                                      <p:to>
                                        <p:strVal val="visible"/>
                                      </p:to>
                                    </p:set>
                                    <p:animEffect transition="in" filter="fade">
                                      <p:cBhvr>
                                        <p:cTn id="60" dur="500"/>
                                        <p:tgtEl>
                                          <p:spTgt spid="20">
                                            <p:txEl>
                                              <p:pRg st="7" end="7"/>
                                            </p:txEl>
                                          </p:spTgt>
                                        </p:tgtEl>
                                      </p:cBhvr>
                                    </p:animEffect>
                                  </p:childTnLst>
                                </p:cTn>
                              </p:par>
                            </p:childTnLst>
                          </p:cTn>
                        </p:par>
                        <p:par>
                          <p:cTn id="61" fill="hold">
                            <p:stCondLst>
                              <p:cond delay="8000"/>
                            </p:stCondLst>
                            <p:childTnLst>
                              <p:par>
                                <p:cTn id="62" presetID="10" presetClass="entr" presetSubtype="0" fill="hold" grpId="0" nodeType="afterEffect">
                                  <p:stCondLst>
                                    <p:cond delay="1000"/>
                                  </p:stCondLst>
                                  <p:childTnLst>
                                    <p:set>
                                      <p:cBhvr>
                                        <p:cTn id="63" dur="1" fill="hold">
                                          <p:stCondLst>
                                            <p:cond delay="0"/>
                                          </p:stCondLst>
                                        </p:cTn>
                                        <p:tgtEl>
                                          <p:spTgt spid="20">
                                            <p:txEl>
                                              <p:pRg st="9" end="9"/>
                                            </p:txEl>
                                          </p:spTgt>
                                        </p:tgtEl>
                                        <p:attrNameLst>
                                          <p:attrName>style.visibility</p:attrName>
                                        </p:attrNameLst>
                                      </p:cBhvr>
                                      <p:to>
                                        <p:strVal val="visible"/>
                                      </p:to>
                                    </p:set>
                                    <p:animEffect transition="in" filter="fade">
                                      <p:cBhvr>
                                        <p:cTn id="64" dur="500"/>
                                        <p:tgtEl>
                                          <p:spTgt spid="20">
                                            <p:txEl>
                                              <p:pRg st="9" end="9"/>
                                            </p:txEl>
                                          </p:spTgt>
                                        </p:tgtEl>
                                      </p:cBhvr>
                                    </p:animEffect>
                                  </p:childTnLst>
                                </p:cTn>
                              </p:par>
                            </p:childTnLst>
                          </p:cTn>
                        </p:par>
                        <p:par>
                          <p:cTn id="65" fill="hold">
                            <p:stCondLst>
                              <p:cond delay="9500"/>
                            </p:stCondLst>
                            <p:childTnLst>
                              <p:par>
                                <p:cTn id="66" presetID="10" presetClass="entr" presetSubtype="0" fill="hold" grpId="0" nodeType="afterEffect">
                                  <p:stCondLst>
                                    <p:cond delay="1000"/>
                                  </p:stCondLst>
                                  <p:childTnLst>
                                    <p:set>
                                      <p:cBhvr>
                                        <p:cTn id="67" dur="1" fill="hold">
                                          <p:stCondLst>
                                            <p:cond delay="0"/>
                                          </p:stCondLst>
                                        </p:cTn>
                                        <p:tgtEl>
                                          <p:spTgt spid="20">
                                            <p:txEl>
                                              <p:pRg st="11" end="11"/>
                                            </p:txEl>
                                          </p:spTgt>
                                        </p:tgtEl>
                                        <p:attrNameLst>
                                          <p:attrName>style.visibility</p:attrName>
                                        </p:attrNameLst>
                                      </p:cBhvr>
                                      <p:to>
                                        <p:strVal val="visible"/>
                                      </p:to>
                                    </p:set>
                                    <p:animEffect transition="in" filter="fade">
                                      <p:cBhvr>
                                        <p:cTn id="68" dur="500"/>
                                        <p:tgtEl>
                                          <p:spTgt spid="20">
                                            <p:txEl>
                                              <p:pRg st="11" end="11"/>
                                            </p:txEl>
                                          </p:spTgt>
                                        </p:tgtEl>
                                      </p:cBhvr>
                                    </p:animEffect>
                                  </p:childTnLst>
                                </p:cTn>
                              </p:par>
                            </p:childTnLst>
                          </p:cTn>
                        </p:par>
                        <p:par>
                          <p:cTn id="69" fill="hold">
                            <p:stCondLst>
                              <p:cond delay="11000"/>
                            </p:stCondLst>
                            <p:childTnLst>
                              <p:par>
                                <p:cTn id="70" presetID="10" presetClass="entr" presetSubtype="0" fill="hold" grpId="0" nodeType="afterEffect">
                                  <p:stCondLst>
                                    <p:cond delay="1000"/>
                                  </p:stCondLst>
                                  <p:childTnLst>
                                    <p:set>
                                      <p:cBhvr>
                                        <p:cTn id="71" dur="1" fill="hold">
                                          <p:stCondLst>
                                            <p:cond delay="0"/>
                                          </p:stCondLst>
                                        </p:cTn>
                                        <p:tgtEl>
                                          <p:spTgt spid="20">
                                            <p:txEl>
                                              <p:pRg st="13" end="13"/>
                                            </p:txEl>
                                          </p:spTgt>
                                        </p:tgtEl>
                                        <p:attrNameLst>
                                          <p:attrName>style.visibility</p:attrName>
                                        </p:attrNameLst>
                                      </p:cBhvr>
                                      <p:to>
                                        <p:strVal val="visible"/>
                                      </p:to>
                                    </p:set>
                                    <p:animEffect transition="in" filter="fade">
                                      <p:cBhvr>
                                        <p:cTn id="72" dur="500"/>
                                        <p:tgtEl>
                                          <p:spTgt spid="20">
                                            <p:txEl>
                                              <p:pRg st="13" end="13"/>
                                            </p:txEl>
                                          </p:spTgt>
                                        </p:tgtEl>
                                      </p:cBhvr>
                                    </p:animEffect>
                                  </p:childTnLst>
                                </p:cTn>
                              </p:par>
                            </p:childTnLst>
                          </p:cTn>
                        </p:par>
                        <p:par>
                          <p:cTn id="73" fill="hold">
                            <p:stCondLst>
                              <p:cond delay="12500"/>
                            </p:stCondLst>
                            <p:childTnLst>
                              <p:par>
                                <p:cTn id="74" presetID="10" presetClass="entr" presetSubtype="0" fill="hold" nodeType="afterEffect">
                                  <p:stCondLst>
                                    <p:cond delay="100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P spid="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20" name="Straight Connector 19"/>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6" name="Picture 2" descr="G:\Common\H&amp;S\Breathe Freely\d009231_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9" y="1123200"/>
            <a:ext cx="9154800" cy="493998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welding title box-17.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251520" y="1772816"/>
            <a:ext cx="3545486" cy="2088232"/>
          </a:xfrm>
          <a:prstGeom prst="rect">
            <a:avLst/>
          </a:prstGeom>
        </p:spPr>
      </p:pic>
      <p:pic>
        <p:nvPicPr>
          <p:cNvPr id="6" name="Picture 5" descr="Welding VS title-08.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1520" y="2420888"/>
            <a:ext cx="3438084" cy="1282975"/>
          </a:xfrm>
          <a:prstGeom prst="rect">
            <a:avLst/>
          </a:prstGeom>
        </p:spPr>
      </p:pic>
      <p:pic>
        <p:nvPicPr>
          <p:cNvPr id="12" name="Picture 11" descr="Arrow icon-1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28017" y="5589240"/>
            <a:ext cx="464463" cy="455174"/>
          </a:xfrm>
          <a:prstGeom prst="rect">
            <a:avLst/>
          </a:prstGeom>
        </p:spPr>
      </p:pic>
      <p:pic>
        <p:nvPicPr>
          <p:cNvPr id="8" name="Picture 7" descr="welding managers folio ppt-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0" name="TextBox 9">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1" name="Picture 10">
            <a:extLst>
              <a:ext uri="{FF2B5EF4-FFF2-40B4-BE49-F238E27FC236}">
                <a16:creationId xmlns:a16="http://schemas.microsoft.com/office/drawing/2014/main" id="{79533765-687D-4DF1-8BFB-E7ABCF679C0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13" name="Picture 12" descr="pasted image 146x67.png">
            <a:extLst>
              <a:ext uri="{FF2B5EF4-FFF2-40B4-BE49-F238E27FC236}">
                <a16:creationId xmlns:a16="http://schemas.microsoft.com/office/drawing/2014/main" id="{7EB8E222-2B19-4868-89E6-420F4BA0A6A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165389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9257" y="3482478"/>
            <a:ext cx="8432362" cy="584776"/>
          </a:xfrm>
          <a:prstGeom prst="rect">
            <a:avLst/>
          </a:prstGeom>
          <a:noFill/>
        </p:spPr>
        <p:txBody>
          <a:bodyPr wrap="square" rtlCol="0">
            <a:spAutoFit/>
          </a:bodyPr>
          <a:lstStyle/>
          <a:p>
            <a:pPr algn="ctr"/>
            <a:r>
              <a:rPr lang="en-GB" sz="1600" dirty="0">
                <a:solidFill>
                  <a:srgbClr val="7F7F7F"/>
                </a:solidFill>
                <a:latin typeface="Arial"/>
                <a:cs typeface="Arial"/>
              </a:rPr>
              <a:t>Visual standards demonstrate </a:t>
            </a:r>
            <a:r>
              <a:rPr lang="en-GB" sz="1600" i="1" dirty="0">
                <a:solidFill>
                  <a:srgbClr val="7F7F7F"/>
                </a:solidFill>
                <a:latin typeface="Arial"/>
                <a:cs typeface="Arial"/>
              </a:rPr>
              <a:t>‘what good looks like’</a:t>
            </a:r>
            <a:r>
              <a:rPr lang="en-GB" sz="1600" dirty="0">
                <a:solidFill>
                  <a:srgbClr val="7F7F7F"/>
                </a:solidFill>
                <a:latin typeface="Arial"/>
                <a:cs typeface="Arial"/>
              </a:rPr>
              <a:t>.</a:t>
            </a:r>
          </a:p>
          <a:p>
            <a:pPr algn="ctr"/>
            <a:r>
              <a:rPr lang="en-GB" sz="1600" dirty="0">
                <a:solidFill>
                  <a:srgbClr val="7F7F7F"/>
                </a:solidFill>
                <a:latin typeface="Arial"/>
                <a:cs typeface="Arial"/>
              </a:rPr>
              <a:t>They are intended to reinforce expectations of health and safety standards.</a:t>
            </a:r>
          </a:p>
        </p:txBody>
      </p:sp>
      <p:pic>
        <p:nvPicPr>
          <p:cNvPr id="3" name="Picture 2" descr="Good practice text-1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21650" y="2875906"/>
            <a:ext cx="6821652" cy="606572"/>
          </a:xfrm>
          <a:prstGeom prst="rect">
            <a:avLst/>
          </a:prstGeom>
        </p:spPr>
      </p:pic>
      <p:pic>
        <p:nvPicPr>
          <p:cNvPr id="12" name="Picture 11"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10" name="Picture 9" descr="welding managers folio ppt-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3" name="TextBox 12">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4" name="Picture 13">
            <a:extLst>
              <a:ext uri="{FF2B5EF4-FFF2-40B4-BE49-F238E27FC236}">
                <a16:creationId xmlns:a16="http://schemas.microsoft.com/office/drawing/2014/main" id="{7D1D56CF-84A5-4725-B005-9F8DFDE2C50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176961" y="6177119"/>
            <a:ext cx="1828673" cy="511506"/>
          </a:xfrm>
          <a:prstGeom prst="rect">
            <a:avLst/>
          </a:prstGeom>
        </p:spPr>
      </p:pic>
      <p:pic>
        <p:nvPicPr>
          <p:cNvPr id="15" name="Picture 14" descr="pasted image 146x67.png">
            <a:extLst>
              <a:ext uri="{FF2B5EF4-FFF2-40B4-BE49-F238E27FC236}">
                <a16:creationId xmlns:a16="http://schemas.microsoft.com/office/drawing/2014/main" id="{685CC0AF-7480-46E7-B69D-9A87BB8842D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157513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51920" y="2142008"/>
            <a:ext cx="4872886" cy="4093428"/>
          </a:xfrm>
          <a:prstGeom prst="rect">
            <a:avLst/>
          </a:prstGeom>
          <a:noFill/>
        </p:spPr>
        <p:txBody>
          <a:bodyPr wrap="square" rtlCol="0">
            <a:spAutoFit/>
          </a:bodyPr>
          <a:lstStyle/>
          <a:p>
            <a:pPr marL="171450" lvl="0" indent="-171450">
              <a:buFont typeface="Arial"/>
              <a:buChar char="•"/>
            </a:pPr>
            <a:r>
              <a:rPr lang="en-GB" sz="1200" dirty="0">
                <a:solidFill>
                  <a:srgbClr val="7F7F7F"/>
                </a:solidFill>
                <a:latin typeface="Arial"/>
                <a:cs typeface="Arial"/>
              </a:rPr>
              <a:t>Work is designed to avoid welding where possible, choosing other fixing methods or prefabrication where possible.</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Good ventilation methods are used, such as fume extraction or working in a well ventilated area.</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On-torch extraction is effective at controlling fume for MIG welding. Back-draught partial enclosures may be more suitable for other situations. If moveable arm extraction is used, it must be positioned very carefully (as in the photograph).</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Suitable respirators are used for additional protection.</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Welders are aware of other workers nearby who might be at risk of breathing in welding fume.</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endParaRPr lang="en-GB" sz="1200" dirty="0">
              <a:solidFill>
                <a:srgbClr val="7F7F7F"/>
              </a:solidFill>
              <a:latin typeface="Arial"/>
              <a:cs typeface="Arial"/>
            </a:endParaRPr>
          </a:p>
          <a:p>
            <a:pPr lvl="0"/>
            <a:endParaRPr lang="en-GB" sz="1200" dirty="0">
              <a:solidFill>
                <a:srgbClr val="7F7F7F"/>
              </a:solidFill>
              <a:latin typeface="Arial"/>
              <a:cs typeface="Arial"/>
            </a:endParaRP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endParaRPr lang="en-GB" sz="1200" dirty="0">
              <a:solidFill>
                <a:srgbClr val="7F7F7F"/>
              </a:solidFill>
              <a:latin typeface="Arial"/>
              <a:cs typeface="Arial"/>
            </a:endParaRPr>
          </a:p>
          <a:p>
            <a:r>
              <a:rPr lang="en-GB" sz="1000" b="1" dirty="0">
                <a:solidFill>
                  <a:srgbClr val="7F7F7F"/>
                </a:solidFill>
                <a:latin typeface="Arial"/>
                <a:cs typeface="Arial"/>
              </a:rPr>
              <a:t>Further information: </a:t>
            </a:r>
            <a:r>
              <a:rPr lang="en-GB" sz="1000" dirty="0">
                <a:solidFill>
                  <a:srgbClr val="7F7F7F"/>
                </a:solidFill>
                <a:latin typeface="Arial"/>
                <a:cs typeface="Arial"/>
                <a:hlinkClick r:id="rId4"/>
              </a:rPr>
              <a:t>www.hse.gov.uk/pubns/guidance/wlseries.htm</a:t>
            </a:r>
            <a:endParaRPr lang="en-GB" sz="1000" dirty="0">
              <a:solidFill>
                <a:srgbClr val="7F7F7F"/>
              </a:solidFill>
              <a:latin typeface="Arial"/>
              <a:cs typeface="Arial"/>
            </a:endParaRPr>
          </a:p>
          <a:p>
            <a:r>
              <a:rPr lang="en-GB" sz="1000" dirty="0">
                <a:solidFill>
                  <a:srgbClr val="7F7F7F"/>
                </a:solidFill>
                <a:latin typeface="Arial"/>
                <a:cs typeface="Arial"/>
                <a:hlinkClick r:id="rId5"/>
              </a:rPr>
              <a:t>https://www.breathefreely.org.uk/WST/</a:t>
            </a:r>
            <a:r>
              <a:rPr lang="en-GB" sz="1000" dirty="0">
                <a:solidFill>
                  <a:srgbClr val="7F7F7F"/>
                </a:solidFill>
                <a:latin typeface="Arial"/>
                <a:cs typeface="Arial"/>
              </a:rPr>
              <a:t> </a:t>
            </a:r>
          </a:p>
        </p:txBody>
      </p:sp>
      <p:pic>
        <p:nvPicPr>
          <p:cNvPr id="3" name="Picture 2" descr="Welding VS heading-1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7052" y="1460845"/>
            <a:ext cx="5422573" cy="606572"/>
          </a:xfrm>
          <a:prstGeom prst="rect">
            <a:avLst/>
          </a:prstGeom>
        </p:spPr>
      </p:pic>
      <p:pic>
        <p:nvPicPr>
          <p:cNvPr id="10" name="Picture 9" descr="welding managers folio ppt-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1" name="TextBox 10">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2" name="Picture 2" descr="G:\Common\H&amp;S\Breathe Freely\Breathe Freely Pics for Launch\D015286_03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2204865"/>
            <a:ext cx="3180179" cy="381642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a:extLst>
              <a:ext uri="{FF2B5EF4-FFF2-40B4-BE49-F238E27FC236}">
                <a16:creationId xmlns:a16="http://schemas.microsoft.com/office/drawing/2014/main" id="{156697FA-D4EC-4E6C-8969-4077B9424DC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14" name="Picture 13" descr="pasted image 146x67.png">
            <a:extLst>
              <a:ext uri="{FF2B5EF4-FFF2-40B4-BE49-F238E27FC236}">
                <a16:creationId xmlns:a16="http://schemas.microsoft.com/office/drawing/2014/main" id="{023093AA-93BD-4BB1-8421-CDE6E3F5A39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1431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8">
                                            <p:txEl>
                                              <p:pRg st="2" end="2"/>
                                            </p:txEl>
                                          </p:spTgt>
                                        </p:tgtEl>
                                        <p:attrNameLst>
                                          <p:attrName>style.visibility</p:attrName>
                                        </p:attrNameLst>
                                      </p:cBhvr>
                                      <p:to>
                                        <p:strVal val="visible"/>
                                      </p:to>
                                    </p:set>
                                    <p:animEffect transition="in" filter="fade">
                                      <p:cBhvr>
                                        <p:cTn id="11" dur="500"/>
                                        <p:tgtEl>
                                          <p:spTgt spid="18">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8">
                                            <p:txEl>
                                              <p:pRg st="4" end="4"/>
                                            </p:txEl>
                                          </p:spTgt>
                                        </p:tgtEl>
                                        <p:attrNameLst>
                                          <p:attrName>style.visibility</p:attrName>
                                        </p:attrNameLst>
                                      </p:cBhvr>
                                      <p:to>
                                        <p:strVal val="visible"/>
                                      </p:to>
                                    </p:set>
                                    <p:animEffect transition="in" filter="fade">
                                      <p:cBhvr>
                                        <p:cTn id="15" dur="500"/>
                                        <p:tgtEl>
                                          <p:spTgt spid="18">
                                            <p:txEl>
                                              <p:pRg st="4" end="4"/>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8">
                                            <p:txEl>
                                              <p:pRg st="6" end="6"/>
                                            </p:txEl>
                                          </p:spTgt>
                                        </p:tgtEl>
                                        <p:attrNameLst>
                                          <p:attrName>style.visibility</p:attrName>
                                        </p:attrNameLst>
                                      </p:cBhvr>
                                      <p:to>
                                        <p:strVal val="visible"/>
                                      </p:to>
                                    </p:set>
                                    <p:animEffect transition="in" filter="fade">
                                      <p:cBhvr>
                                        <p:cTn id="19" dur="500"/>
                                        <p:tgtEl>
                                          <p:spTgt spid="18">
                                            <p:txEl>
                                              <p:pRg st="6" end="6"/>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8">
                                            <p:txEl>
                                              <p:pRg st="8" end="8"/>
                                            </p:txEl>
                                          </p:spTgt>
                                        </p:tgtEl>
                                        <p:attrNameLst>
                                          <p:attrName>style.visibility</p:attrName>
                                        </p:attrNameLst>
                                      </p:cBhvr>
                                      <p:to>
                                        <p:strVal val="visible"/>
                                      </p:to>
                                    </p:set>
                                    <p:animEffect transition="in" filter="fade">
                                      <p:cBhvr>
                                        <p:cTn id="23" dur="500"/>
                                        <p:tgtEl>
                                          <p:spTgt spid="18">
                                            <p:txEl>
                                              <p:pRg st="8" end="8"/>
                                            </p:txEl>
                                          </p:spTgt>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18">
                                            <p:txEl>
                                              <p:pRg st="14" end="14"/>
                                            </p:txEl>
                                          </p:spTgt>
                                        </p:tgtEl>
                                        <p:attrNameLst>
                                          <p:attrName>style.visibility</p:attrName>
                                        </p:attrNameLst>
                                      </p:cBhvr>
                                      <p:to>
                                        <p:strVal val="visible"/>
                                      </p:to>
                                    </p:set>
                                    <p:animEffect transition="in" filter="fade">
                                      <p:cBhvr>
                                        <p:cTn id="27" dur="500"/>
                                        <p:tgtEl>
                                          <p:spTgt spid="18">
                                            <p:txEl>
                                              <p:pRg st="14" end="1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
                                  </p:stCondLst>
                                  <p:childTnLst>
                                    <p:set>
                                      <p:cBhvr>
                                        <p:cTn id="31" dur="1" fill="hold">
                                          <p:stCondLst>
                                            <p:cond delay="0"/>
                                          </p:stCondLst>
                                        </p:cTn>
                                        <p:tgtEl>
                                          <p:spTgt spid="18">
                                            <p:txEl>
                                              <p:pRg st="15" end="15"/>
                                            </p:txEl>
                                          </p:spTgt>
                                        </p:tgtEl>
                                        <p:attrNameLst>
                                          <p:attrName>style.visibility</p:attrName>
                                        </p:attrNameLst>
                                      </p:cBhvr>
                                      <p:to>
                                        <p:strVal val="visible"/>
                                      </p:to>
                                    </p:set>
                                    <p:animEffect transition="in" filter="fade">
                                      <p:cBhvr>
                                        <p:cTn id="32" dur="500"/>
                                        <p:tgtEl>
                                          <p:spTgt spid="1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20" name="Straight Connector 19"/>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026" name="Picture 2" descr="G:\Common\H&amp;S\Breathe Freely\d009231_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2" y="1124744"/>
            <a:ext cx="9153342" cy="489941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welding title box-17.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251520" y="1772816"/>
            <a:ext cx="3545486" cy="2088232"/>
          </a:xfrm>
          <a:prstGeom prst="rect">
            <a:avLst/>
          </a:prstGeom>
        </p:spPr>
      </p:pic>
      <p:pic>
        <p:nvPicPr>
          <p:cNvPr id="10" name="Picture 9" descr="Welding title-09.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1520" y="2420888"/>
            <a:ext cx="3473373" cy="1296143"/>
          </a:xfrm>
          <a:prstGeom prst="rect">
            <a:avLst/>
          </a:prstGeom>
        </p:spPr>
      </p:pic>
      <p:pic>
        <p:nvPicPr>
          <p:cNvPr id="2" name="Picture 1" descr="Arrow icon-1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14108" y="5436252"/>
            <a:ext cx="464463" cy="455174"/>
          </a:xfrm>
          <a:prstGeom prst="rect">
            <a:avLst/>
          </a:prstGeom>
        </p:spPr>
      </p:pic>
      <p:pic>
        <p:nvPicPr>
          <p:cNvPr id="11" name="Picture 10" descr="welding managers folio ppt-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4" name="TextBox 13">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3" name="Picture 12">
            <a:extLst>
              <a:ext uri="{FF2B5EF4-FFF2-40B4-BE49-F238E27FC236}">
                <a16:creationId xmlns:a16="http://schemas.microsoft.com/office/drawing/2014/main" id="{0E84890C-C78B-454F-A5EE-CF01E8EBD63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15" name="Picture 14" descr="pasted image 146x67.png">
            <a:extLst>
              <a:ext uri="{FF2B5EF4-FFF2-40B4-BE49-F238E27FC236}">
                <a16:creationId xmlns:a16="http://schemas.microsoft.com/office/drawing/2014/main" id="{8D216034-D985-44C2-A662-BE645F63E94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87271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041296" y="1268760"/>
            <a:ext cx="4321215" cy="6858000"/>
          </a:xfrm>
          <a:prstGeom prst="rect">
            <a:avLst/>
          </a:prstGeom>
        </p:spPr>
      </p:pic>
      <p:sp>
        <p:nvSpPr>
          <p:cNvPr id="13" name="TextBox 12"/>
          <p:cNvSpPr txBox="1"/>
          <p:nvPr/>
        </p:nvSpPr>
        <p:spPr>
          <a:xfrm>
            <a:off x="4355976" y="2142008"/>
            <a:ext cx="4311489" cy="3416320"/>
          </a:xfrm>
          <a:prstGeom prst="rect">
            <a:avLst/>
          </a:prstGeom>
          <a:noFill/>
        </p:spPr>
        <p:txBody>
          <a:bodyPr wrap="square" rtlCol="0">
            <a:spAutoFit/>
          </a:bodyPr>
          <a:lstStyle/>
          <a:p>
            <a:r>
              <a:rPr lang="en-GB" sz="1200" dirty="0">
                <a:solidFill>
                  <a:schemeClr val="bg1">
                    <a:lumMod val="50000"/>
                  </a:schemeClr>
                </a:solidFill>
                <a:latin typeface="Arial"/>
                <a:cs typeface="Arial"/>
              </a:rPr>
              <a:t>The welder is being exposed to welding fume and gases, which are not being properly controlled.</a:t>
            </a:r>
          </a:p>
          <a:p>
            <a:endParaRPr lang="en-GB" sz="1200" dirty="0">
              <a:solidFill>
                <a:schemeClr val="bg1">
                  <a:lumMod val="50000"/>
                </a:schemeClr>
              </a:solidFill>
              <a:latin typeface="Arial"/>
              <a:cs typeface="Arial"/>
            </a:endParaRPr>
          </a:p>
          <a:p>
            <a:r>
              <a:rPr lang="en-GB" sz="1200" dirty="0">
                <a:solidFill>
                  <a:schemeClr val="bg1">
                    <a:lumMod val="50000"/>
                  </a:schemeClr>
                </a:solidFill>
                <a:latin typeface="Arial"/>
                <a:cs typeface="Arial"/>
              </a:rPr>
              <a:t>Breathing welding fume can be harmful to health, and is often underestimated. The constituents of the fume will depend on:</a:t>
            </a:r>
          </a:p>
          <a:p>
            <a:endParaRPr lang="en-GB" sz="1200" dirty="0">
              <a:solidFill>
                <a:schemeClr val="bg1">
                  <a:lumMod val="50000"/>
                </a:schemeClr>
              </a:solidFill>
              <a:latin typeface="Arial"/>
              <a:cs typeface="Arial"/>
            </a:endParaRPr>
          </a:p>
          <a:p>
            <a:pPr marL="171450" lvl="0" indent="-171450">
              <a:buFont typeface="Arial"/>
              <a:buChar char="•"/>
            </a:pPr>
            <a:r>
              <a:rPr lang="en-GB" sz="1200" dirty="0">
                <a:solidFill>
                  <a:srgbClr val="7F7F7F"/>
                </a:solidFill>
                <a:latin typeface="Arial"/>
                <a:cs typeface="Arial"/>
              </a:rPr>
              <a:t>the type of welding.</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the base metal being welded or filler metal being worked into the weld.</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any surface coating (e.g. zinc, chrome or cadmium) or contamination such as paints or oils.</a:t>
            </a:r>
          </a:p>
          <a:p>
            <a:pPr marL="171450" lvl="0" indent="-171450">
              <a:buFont typeface="Arial"/>
              <a:buChar char="•"/>
            </a:pPr>
            <a:endParaRPr lang="en-GB" sz="1200" dirty="0">
              <a:solidFill>
                <a:srgbClr val="7F7F7F"/>
              </a:solidFill>
              <a:latin typeface="Arial"/>
              <a:cs typeface="Arial"/>
            </a:endParaRPr>
          </a:p>
          <a:p>
            <a:r>
              <a:rPr lang="en-US" sz="1200" dirty="0">
                <a:solidFill>
                  <a:schemeClr val="bg1">
                    <a:lumMod val="50000"/>
                  </a:schemeClr>
                </a:solidFill>
                <a:latin typeface="Arial"/>
                <a:cs typeface="Arial"/>
              </a:rPr>
              <a:t>The fumes from welding stainless steel (contains </a:t>
            </a:r>
            <a:r>
              <a:rPr lang="en-US" sz="1200" b="1" dirty="0">
                <a:solidFill>
                  <a:schemeClr val="bg1">
                    <a:lumMod val="50000"/>
                  </a:schemeClr>
                </a:solidFill>
                <a:latin typeface="Arial"/>
                <a:cs typeface="Arial"/>
              </a:rPr>
              <a:t>chromium</a:t>
            </a:r>
            <a:r>
              <a:rPr lang="en-US" sz="1200" dirty="0">
                <a:solidFill>
                  <a:schemeClr val="bg1">
                    <a:lumMod val="50000"/>
                  </a:schemeClr>
                </a:solidFill>
                <a:latin typeface="Arial"/>
                <a:cs typeface="Arial"/>
              </a:rPr>
              <a:t> and </a:t>
            </a:r>
            <a:r>
              <a:rPr lang="en-US" sz="1200" b="1" dirty="0">
                <a:solidFill>
                  <a:schemeClr val="bg1">
                    <a:lumMod val="50000"/>
                  </a:schemeClr>
                </a:solidFill>
                <a:latin typeface="Arial"/>
                <a:cs typeface="Arial"/>
              </a:rPr>
              <a:t>nickel</a:t>
            </a:r>
            <a:r>
              <a:rPr lang="en-US" sz="1200" dirty="0">
                <a:solidFill>
                  <a:schemeClr val="bg1">
                    <a:lumMod val="50000"/>
                  </a:schemeClr>
                </a:solidFill>
                <a:latin typeface="Arial"/>
                <a:cs typeface="Arial"/>
              </a:rPr>
              <a:t>) and specialist metals which contain </a:t>
            </a:r>
            <a:r>
              <a:rPr lang="en-US" sz="1200" b="1" dirty="0">
                <a:solidFill>
                  <a:schemeClr val="bg1">
                    <a:lumMod val="50000"/>
                  </a:schemeClr>
                </a:solidFill>
                <a:latin typeface="Arial"/>
                <a:cs typeface="Arial"/>
              </a:rPr>
              <a:t>cadmium</a:t>
            </a:r>
            <a:r>
              <a:rPr lang="en-US" sz="1200" dirty="0">
                <a:solidFill>
                  <a:schemeClr val="bg1">
                    <a:lumMod val="50000"/>
                  </a:schemeClr>
                </a:solidFill>
                <a:latin typeface="Arial"/>
                <a:cs typeface="Arial"/>
              </a:rPr>
              <a:t> or </a:t>
            </a:r>
            <a:r>
              <a:rPr lang="en-US" sz="1200" b="1" dirty="0">
                <a:solidFill>
                  <a:schemeClr val="bg1">
                    <a:lumMod val="50000"/>
                  </a:schemeClr>
                </a:solidFill>
                <a:latin typeface="Arial"/>
                <a:cs typeface="Arial"/>
              </a:rPr>
              <a:t>beryllium </a:t>
            </a:r>
            <a:r>
              <a:rPr lang="en-US" sz="1200" dirty="0">
                <a:solidFill>
                  <a:schemeClr val="bg1">
                    <a:lumMod val="50000"/>
                  </a:schemeClr>
                </a:solidFill>
                <a:latin typeface="Arial"/>
                <a:cs typeface="Arial"/>
              </a:rPr>
              <a:t>are particularly dangerous.</a:t>
            </a:r>
          </a:p>
        </p:txBody>
      </p:sp>
      <p:pic>
        <p:nvPicPr>
          <p:cNvPr id="15" name="Picture 14" descr="Arrow icon-1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9" name="TextBox 18"/>
          <p:cNvSpPr txBox="1"/>
          <p:nvPr/>
        </p:nvSpPr>
        <p:spPr>
          <a:xfrm>
            <a:off x="455431" y="3584427"/>
            <a:ext cx="3946390" cy="276999"/>
          </a:xfrm>
          <a:prstGeom prst="rect">
            <a:avLst/>
          </a:prstGeom>
          <a:noFill/>
        </p:spPr>
        <p:txBody>
          <a:bodyPr wrap="square" rtlCol="0">
            <a:spAutoFit/>
          </a:bodyPr>
          <a:lstStyle/>
          <a:p>
            <a:pPr algn="ctr"/>
            <a:r>
              <a:rPr lang="en-GB" sz="1200" b="1" dirty="0">
                <a:solidFill>
                  <a:schemeClr val="bg1"/>
                </a:solidFill>
                <a:latin typeface="Arial"/>
                <a:cs typeface="Arial"/>
              </a:rPr>
              <a:t>Bad practice picture required</a:t>
            </a:r>
            <a:endParaRPr lang="en-US" sz="1200" dirty="0">
              <a:solidFill>
                <a:schemeClr val="bg1"/>
              </a:solidFill>
              <a:latin typeface="Arial"/>
              <a:cs typeface="Arial"/>
            </a:endParaRPr>
          </a:p>
        </p:txBody>
      </p:sp>
      <p:pic>
        <p:nvPicPr>
          <p:cNvPr id="4" name="Picture 3" descr="BF logo-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8" name="Picture 17" descr="Whats the issue bold-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2034" y="1451549"/>
            <a:ext cx="5891981" cy="606572"/>
          </a:xfrm>
          <a:prstGeom prst="rect">
            <a:avLst/>
          </a:prstGeom>
        </p:spPr>
      </p:pic>
      <p:pic>
        <p:nvPicPr>
          <p:cNvPr id="17" name="Picture 2">
            <a:extLst>
              <a:ext uri="{FF2B5EF4-FFF2-40B4-BE49-F238E27FC236}">
                <a16:creationId xmlns:a16="http://schemas.microsoft.com/office/drawing/2014/main" id="{32BB2C4E-BFE8-4D54-BF2C-13681D8C2A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2204864"/>
            <a:ext cx="3140075"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4" name="Picture 13" descr="welding managers folio ppt-0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pic>
        <p:nvPicPr>
          <p:cNvPr id="20" name="Picture 19">
            <a:extLst>
              <a:ext uri="{FF2B5EF4-FFF2-40B4-BE49-F238E27FC236}">
                <a16:creationId xmlns:a16="http://schemas.microsoft.com/office/drawing/2014/main" id="{A7BAE9B4-99C2-4841-B3CB-B3B8540D25D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21" name="Picture 20" descr="pasted image 146x67.png">
            <a:extLst>
              <a:ext uri="{FF2B5EF4-FFF2-40B4-BE49-F238E27FC236}">
                <a16:creationId xmlns:a16="http://schemas.microsoft.com/office/drawing/2014/main" id="{87931455-B936-44CA-9A80-CE2E994A428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37898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041296" y="1268760"/>
            <a:ext cx="4321215" cy="6858000"/>
          </a:xfrm>
          <a:prstGeom prst="rect">
            <a:avLst/>
          </a:prstGeom>
        </p:spPr>
      </p:pic>
      <p:sp>
        <p:nvSpPr>
          <p:cNvPr id="13" name="TextBox 12"/>
          <p:cNvSpPr txBox="1"/>
          <p:nvPr/>
        </p:nvSpPr>
        <p:spPr>
          <a:xfrm>
            <a:off x="4355976" y="2142008"/>
            <a:ext cx="4311489" cy="3231654"/>
          </a:xfrm>
          <a:prstGeom prst="rect">
            <a:avLst/>
          </a:prstGeom>
          <a:noFill/>
        </p:spPr>
        <p:txBody>
          <a:bodyPr wrap="square" rtlCol="0">
            <a:spAutoFit/>
          </a:bodyPr>
          <a:lstStyle/>
          <a:p>
            <a:r>
              <a:rPr lang="en-GB" sz="1200" dirty="0">
                <a:solidFill>
                  <a:schemeClr val="bg1">
                    <a:lumMod val="50000"/>
                  </a:schemeClr>
                </a:solidFill>
                <a:latin typeface="Arial"/>
                <a:cs typeface="Arial"/>
              </a:rPr>
              <a:t>Welding fume contains a cocktail of airborne gases and very fine particles.</a:t>
            </a:r>
          </a:p>
          <a:p>
            <a:endParaRPr lang="en-GB" sz="1200" dirty="0">
              <a:solidFill>
                <a:schemeClr val="bg1">
                  <a:lumMod val="50000"/>
                </a:schemeClr>
              </a:solidFill>
              <a:latin typeface="Arial"/>
              <a:cs typeface="Arial"/>
            </a:endParaRPr>
          </a:p>
          <a:p>
            <a:pPr marL="171450" lvl="0" indent="-171450">
              <a:buFont typeface="Arial"/>
              <a:buChar char="•"/>
            </a:pPr>
            <a:r>
              <a:rPr lang="en-GB" sz="1200" dirty="0">
                <a:solidFill>
                  <a:srgbClr val="7F7F7F"/>
                </a:solidFill>
                <a:latin typeface="Arial"/>
                <a:cs typeface="Arial"/>
              </a:rPr>
              <a:t>The visible part of the fume cloud is mainly made up of very fine particles of metal, metal oxide and flux. If inhaled, these can cause ill health.</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The gases can include </a:t>
            </a:r>
            <a:r>
              <a:rPr lang="en-GB" sz="1200" b="1" dirty="0">
                <a:solidFill>
                  <a:srgbClr val="7F7F7F"/>
                </a:solidFill>
                <a:latin typeface="Arial"/>
                <a:cs typeface="Arial"/>
              </a:rPr>
              <a:t>carbon monoxide</a:t>
            </a:r>
            <a:r>
              <a:rPr lang="en-GB" sz="1200" dirty="0">
                <a:solidFill>
                  <a:srgbClr val="7F7F7F"/>
                </a:solidFill>
                <a:latin typeface="Arial"/>
                <a:cs typeface="Arial"/>
              </a:rPr>
              <a:t>, </a:t>
            </a:r>
            <a:r>
              <a:rPr lang="en-GB" sz="1200" b="1" dirty="0">
                <a:solidFill>
                  <a:srgbClr val="7F7F7F"/>
                </a:solidFill>
                <a:latin typeface="Arial"/>
                <a:cs typeface="Arial"/>
              </a:rPr>
              <a:t>nitrous oxides, ozone</a:t>
            </a:r>
            <a:r>
              <a:rPr lang="en-GB" sz="1200" dirty="0">
                <a:solidFill>
                  <a:srgbClr val="7F7F7F"/>
                </a:solidFill>
                <a:latin typeface="Arial"/>
                <a:cs typeface="Arial"/>
              </a:rPr>
              <a:t> (especially when welding aluminium), and shielding gases, such as </a:t>
            </a:r>
            <a:r>
              <a:rPr lang="en-GB" sz="1200" b="1" dirty="0">
                <a:solidFill>
                  <a:srgbClr val="7F7F7F"/>
                </a:solidFill>
                <a:latin typeface="Arial"/>
                <a:cs typeface="Arial"/>
              </a:rPr>
              <a:t>argon</a:t>
            </a:r>
            <a:r>
              <a:rPr lang="en-GB" sz="1200" dirty="0">
                <a:solidFill>
                  <a:srgbClr val="7F7F7F"/>
                </a:solidFill>
                <a:latin typeface="Arial"/>
                <a:cs typeface="Arial"/>
              </a:rPr>
              <a:t> or </a:t>
            </a:r>
            <a:r>
              <a:rPr lang="en-GB" sz="1200" b="1" dirty="0">
                <a:solidFill>
                  <a:srgbClr val="7F7F7F"/>
                </a:solidFill>
                <a:latin typeface="Arial"/>
                <a:cs typeface="Arial"/>
              </a:rPr>
              <a:t>helium.</a:t>
            </a:r>
            <a:endParaRPr lang="en-GB" sz="1200" dirty="0">
              <a:solidFill>
                <a:srgbClr val="7F7F7F"/>
              </a:solidFill>
              <a:latin typeface="Arial"/>
              <a:cs typeface="Arial"/>
            </a:endParaRPr>
          </a:p>
          <a:p>
            <a:pPr marL="171450" lvl="0" indent="-171450">
              <a:buFont typeface="Arial"/>
              <a:buChar char="•"/>
            </a:pPr>
            <a:endParaRPr lang="en-GB" sz="1200" dirty="0">
              <a:solidFill>
                <a:srgbClr val="7F7F7F"/>
              </a:solidFill>
              <a:latin typeface="Arial"/>
              <a:cs typeface="Arial"/>
            </a:endParaRPr>
          </a:p>
          <a:p>
            <a:r>
              <a:rPr lang="en-GB" sz="1200" dirty="0">
                <a:solidFill>
                  <a:schemeClr val="bg1">
                    <a:lumMod val="50000"/>
                  </a:schemeClr>
                </a:solidFill>
                <a:latin typeface="Arial"/>
                <a:cs typeface="Arial"/>
              </a:rPr>
              <a:t>Health effects depend on the amount and type of fume created and how long you are exposed for. Occasional tack welding outside is unlikely to cause a problem, but extensive welding in poorly ventilated areas can seriously damage your health. </a:t>
            </a:r>
          </a:p>
          <a:p>
            <a:pPr marL="171450" lvl="0" indent="-171450">
              <a:buFont typeface="Arial"/>
              <a:buChar char="•"/>
            </a:pPr>
            <a:endParaRPr lang="en-US" sz="1200" dirty="0">
              <a:solidFill>
                <a:schemeClr val="bg1">
                  <a:lumMod val="50000"/>
                </a:schemeClr>
              </a:solidFill>
              <a:latin typeface="Arial"/>
              <a:cs typeface="Arial"/>
            </a:endParaRPr>
          </a:p>
        </p:txBody>
      </p:sp>
      <p:pic>
        <p:nvPicPr>
          <p:cNvPr id="15" name="Picture 14" descr="Arrow icon-1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9" name="TextBox 18"/>
          <p:cNvSpPr txBox="1"/>
          <p:nvPr/>
        </p:nvSpPr>
        <p:spPr>
          <a:xfrm>
            <a:off x="455431" y="3584427"/>
            <a:ext cx="3946390" cy="276999"/>
          </a:xfrm>
          <a:prstGeom prst="rect">
            <a:avLst/>
          </a:prstGeom>
          <a:noFill/>
        </p:spPr>
        <p:txBody>
          <a:bodyPr wrap="square" rtlCol="0">
            <a:spAutoFit/>
          </a:bodyPr>
          <a:lstStyle/>
          <a:p>
            <a:pPr algn="ctr"/>
            <a:r>
              <a:rPr lang="en-GB" sz="1200" b="1" dirty="0">
                <a:solidFill>
                  <a:schemeClr val="bg1"/>
                </a:solidFill>
                <a:latin typeface="Arial"/>
                <a:cs typeface="Arial"/>
              </a:rPr>
              <a:t>Bad practice picture required</a:t>
            </a:r>
            <a:endParaRPr lang="en-US" sz="1200" dirty="0">
              <a:solidFill>
                <a:schemeClr val="bg1"/>
              </a:solidFill>
              <a:latin typeface="Arial"/>
              <a:cs typeface="Arial"/>
            </a:endParaRPr>
          </a:p>
        </p:txBody>
      </p:sp>
      <p:pic>
        <p:nvPicPr>
          <p:cNvPr id="4" name="Picture 3" descr="BF logo-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8" name="Picture 17" descr="Whats the issue bold-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2034" y="1451549"/>
            <a:ext cx="5891981" cy="606572"/>
          </a:xfrm>
          <a:prstGeom prst="rect">
            <a:avLst/>
          </a:prstGeom>
        </p:spPr>
      </p:pic>
      <p:pic>
        <p:nvPicPr>
          <p:cNvPr id="14" name="Picture 13" descr="welding managers folio ppt-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6" name="TextBox 15">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20" name="Picture 2">
            <a:extLst>
              <a:ext uri="{FF2B5EF4-FFF2-40B4-BE49-F238E27FC236}">
                <a16:creationId xmlns:a16="http://schemas.microsoft.com/office/drawing/2014/main" id="{32BB2C4E-BFE8-4D54-BF2C-13681D8C2A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2204864"/>
            <a:ext cx="3140075"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F9F1DF80-A40D-4D7C-BCC3-23809F38F7C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22" name="Picture 21" descr="pasted image 146x67.png">
            <a:extLst>
              <a:ext uri="{FF2B5EF4-FFF2-40B4-BE49-F238E27FC236}">
                <a16:creationId xmlns:a16="http://schemas.microsoft.com/office/drawing/2014/main" id="{6D8867E3-0BE0-4C0E-B3BE-6F6AC8215A4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16393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041296" y="1268760"/>
            <a:ext cx="4321215" cy="6858000"/>
          </a:xfrm>
          <a:prstGeom prst="rect">
            <a:avLst/>
          </a:prstGeom>
        </p:spPr>
      </p:pic>
      <p:sp>
        <p:nvSpPr>
          <p:cNvPr id="13" name="TextBox 12"/>
          <p:cNvSpPr txBox="1"/>
          <p:nvPr/>
        </p:nvSpPr>
        <p:spPr>
          <a:xfrm>
            <a:off x="4355976" y="2142008"/>
            <a:ext cx="4175061" cy="2677656"/>
          </a:xfrm>
          <a:prstGeom prst="rect">
            <a:avLst/>
          </a:prstGeom>
          <a:noFill/>
        </p:spPr>
        <p:txBody>
          <a:bodyPr wrap="square" rtlCol="0">
            <a:spAutoFit/>
          </a:bodyPr>
          <a:lstStyle/>
          <a:p>
            <a:pPr lvl="0"/>
            <a:r>
              <a:rPr lang="en-GB" sz="1200" dirty="0">
                <a:solidFill>
                  <a:srgbClr val="7F7F7F"/>
                </a:solidFill>
                <a:latin typeface="Arial"/>
                <a:cs typeface="Arial"/>
              </a:rPr>
              <a:t>Short-term health effects include:</a:t>
            </a:r>
          </a:p>
          <a:p>
            <a:pPr marL="171450" lvl="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b="1" dirty="0">
                <a:solidFill>
                  <a:schemeClr val="tx2"/>
                </a:solidFill>
                <a:latin typeface="Arial"/>
                <a:cs typeface="Arial"/>
              </a:rPr>
              <a:t>Respiratory irritation </a:t>
            </a:r>
            <a:r>
              <a:rPr lang="en-GB" sz="1200" dirty="0">
                <a:solidFill>
                  <a:srgbClr val="7F7F7F"/>
                </a:solidFill>
                <a:latin typeface="Arial"/>
                <a:cs typeface="Arial"/>
              </a:rPr>
              <a:t>of the throat and lungs (especially from ozone created during tungsten inert gas (TIG) welding of stainless steel and aluminium).</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b="1" dirty="0">
                <a:solidFill>
                  <a:schemeClr val="tx2"/>
                </a:solidFill>
                <a:latin typeface="Arial"/>
                <a:cs typeface="Arial"/>
              </a:rPr>
              <a:t>Temporary reduced lung function</a:t>
            </a:r>
            <a:r>
              <a:rPr lang="en-GB" sz="1200" dirty="0">
                <a:solidFill>
                  <a:srgbClr val="7F7F7F"/>
                </a:solidFill>
                <a:latin typeface="Arial"/>
                <a:cs typeface="Arial"/>
              </a:rPr>
              <a:t>, e.g. where breathing is easier when not working, at the weekend, for example, than during the week.</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b="1" dirty="0">
                <a:solidFill>
                  <a:schemeClr val="tx2"/>
                </a:solidFill>
                <a:latin typeface="Arial"/>
                <a:cs typeface="Arial"/>
              </a:rPr>
              <a:t>Metal fume fever</a:t>
            </a:r>
            <a:r>
              <a:rPr lang="en-GB" sz="1200" dirty="0">
                <a:solidFill>
                  <a:srgbClr val="7F7F7F"/>
                </a:solidFill>
                <a:latin typeface="Arial"/>
                <a:cs typeface="Arial"/>
              </a:rPr>
              <a:t>, which has similar symptoms to flu and can be caused by high fume levels from welding galvanised metal or, in some cases, mild steel.</a:t>
            </a:r>
          </a:p>
          <a:p>
            <a:pPr marL="171450" lvl="0" indent="-171450">
              <a:buFont typeface="Arial"/>
              <a:buChar char="•"/>
            </a:pPr>
            <a:endParaRPr lang="en-GB" sz="1200" dirty="0">
              <a:solidFill>
                <a:srgbClr val="7F7F7F"/>
              </a:solidFill>
              <a:latin typeface="Arial"/>
              <a:cs typeface="Arial"/>
            </a:endParaRPr>
          </a:p>
        </p:txBody>
      </p:sp>
      <p:pic>
        <p:nvPicPr>
          <p:cNvPr id="15" name="Picture 14" descr="Arrow icon-1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9" name="TextBox 18"/>
          <p:cNvSpPr txBox="1"/>
          <p:nvPr/>
        </p:nvSpPr>
        <p:spPr>
          <a:xfrm>
            <a:off x="455431" y="3584427"/>
            <a:ext cx="3946390" cy="276999"/>
          </a:xfrm>
          <a:prstGeom prst="rect">
            <a:avLst/>
          </a:prstGeom>
          <a:noFill/>
        </p:spPr>
        <p:txBody>
          <a:bodyPr wrap="square" rtlCol="0">
            <a:spAutoFit/>
          </a:bodyPr>
          <a:lstStyle/>
          <a:p>
            <a:pPr algn="ctr"/>
            <a:r>
              <a:rPr lang="en-GB" sz="1200" b="1" dirty="0">
                <a:solidFill>
                  <a:schemeClr val="bg1"/>
                </a:solidFill>
                <a:latin typeface="Arial"/>
                <a:cs typeface="Arial"/>
              </a:rPr>
              <a:t>Bad practice picture required</a:t>
            </a:r>
            <a:endParaRPr lang="en-US" sz="1200" dirty="0">
              <a:solidFill>
                <a:schemeClr val="bg1"/>
              </a:solidFill>
              <a:latin typeface="Arial"/>
              <a:cs typeface="Arial"/>
            </a:endParaRPr>
          </a:p>
        </p:txBody>
      </p:sp>
      <p:pic>
        <p:nvPicPr>
          <p:cNvPr id="4" name="Picture 3" descr="BF logo-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8" name="Picture 17" descr="Whats the issue bold-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2034" y="1451549"/>
            <a:ext cx="5891981" cy="606572"/>
          </a:xfrm>
          <a:prstGeom prst="rect">
            <a:avLst/>
          </a:prstGeom>
        </p:spPr>
      </p:pic>
      <p:pic>
        <p:nvPicPr>
          <p:cNvPr id="14" name="Picture 13" descr="welding managers folio ppt-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6" name="TextBox 15">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20" name="Picture 2">
            <a:extLst>
              <a:ext uri="{FF2B5EF4-FFF2-40B4-BE49-F238E27FC236}">
                <a16:creationId xmlns:a16="http://schemas.microsoft.com/office/drawing/2014/main" id="{32BB2C4E-BFE8-4D54-BF2C-13681D8C2A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2204864"/>
            <a:ext cx="3140075"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CDE70953-9657-4702-838A-89657478092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22" name="Picture 21" descr="pasted image 146x67.png">
            <a:extLst>
              <a:ext uri="{FF2B5EF4-FFF2-40B4-BE49-F238E27FC236}">
                <a16:creationId xmlns:a16="http://schemas.microsoft.com/office/drawing/2014/main" id="{68DB9151-52BB-4745-8CA2-8C913C5E351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29659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041296" y="1268760"/>
            <a:ext cx="4321215" cy="6858000"/>
          </a:xfrm>
          <a:prstGeom prst="rect">
            <a:avLst/>
          </a:prstGeom>
        </p:spPr>
      </p:pic>
      <p:sp>
        <p:nvSpPr>
          <p:cNvPr id="13" name="TextBox 12"/>
          <p:cNvSpPr txBox="1"/>
          <p:nvPr/>
        </p:nvSpPr>
        <p:spPr>
          <a:xfrm>
            <a:off x="4355976" y="2142008"/>
            <a:ext cx="4175061" cy="3231654"/>
          </a:xfrm>
          <a:prstGeom prst="rect">
            <a:avLst/>
          </a:prstGeom>
          <a:noFill/>
        </p:spPr>
        <p:txBody>
          <a:bodyPr wrap="square" rtlCol="0">
            <a:spAutoFit/>
          </a:bodyPr>
          <a:lstStyle/>
          <a:p>
            <a:pPr lvl="0"/>
            <a:r>
              <a:rPr lang="en-GB" sz="1200" dirty="0">
                <a:solidFill>
                  <a:srgbClr val="7F7F7F"/>
                </a:solidFill>
                <a:latin typeface="Arial"/>
                <a:cs typeface="Arial"/>
              </a:rPr>
              <a:t>Long-term health effects include:</a:t>
            </a:r>
          </a:p>
          <a:p>
            <a:pPr marL="171450" lvl="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b="1" dirty="0">
                <a:solidFill>
                  <a:schemeClr val="tx2"/>
                </a:solidFill>
                <a:latin typeface="Arial"/>
                <a:cs typeface="Arial"/>
              </a:rPr>
              <a:t>Asthma</a:t>
            </a:r>
            <a:r>
              <a:rPr lang="en-GB" sz="1200" dirty="0">
                <a:solidFill>
                  <a:srgbClr val="7F7F7F"/>
                </a:solidFill>
                <a:latin typeface="Arial"/>
                <a:cs typeface="Arial"/>
              </a:rPr>
              <a:t>, particularly when working with stainless steel which contains </a:t>
            </a:r>
            <a:r>
              <a:rPr lang="en-GB" sz="1200" b="1" dirty="0">
                <a:solidFill>
                  <a:schemeClr val="bg1">
                    <a:lumMod val="50000"/>
                  </a:schemeClr>
                </a:solidFill>
                <a:latin typeface="Arial"/>
                <a:cs typeface="Arial"/>
              </a:rPr>
              <a:t>nickel</a:t>
            </a:r>
            <a:r>
              <a:rPr lang="en-GB" sz="1200" dirty="0">
                <a:solidFill>
                  <a:schemeClr val="bg1">
                    <a:lumMod val="50000"/>
                  </a:schemeClr>
                </a:solidFill>
                <a:latin typeface="Arial"/>
                <a:cs typeface="Arial"/>
              </a:rPr>
              <a:t> and </a:t>
            </a:r>
            <a:r>
              <a:rPr lang="en-GB" sz="1200" b="1" dirty="0">
                <a:solidFill>
                  <a:schemeClr val="bg1">
                    <a:lumMod val="50000"/>
                  </a:schemeClr>
                </a:solidFill>
                <a:latin typeface="Arial"/>
                <a:cs typeface="Arial"/>
              </a:rPr>
              <a:t>chromium</a:t>
            </a:r>
            <a:r>
              <a:rPr lang="en-GB" sz="1200" dirty="0">
                <a:solidFill>
                  <a:schemeClr val="bg1">
                    <a:lumMod val="50000"/>
                  </a:schemeClr>
                </a:solidFill>
                <a:latin typeface="Arial"/>
                <a:cs typeface="Arial"/>
              </a:rPr>
              <a:t>.</a:t>
            </a:r>
          </a:p>
          <a:p>
            <a:endParaRPr lang="en-GB" sz="1200" dirty="0">
              <a:solidFill>
                <a:srgbClr val="7F7F7F"/>
              </a:solidFill>
              <a:latin typeface="Arial"/>
              <a:cs typeface="Arial"/>
            </a:endParaRPr>
          </a:p>
          <a:p>
            <a:pPr marL="171450" indent="-171450">
              <a:buFont typeface="Arial"/>
              <a:buChar char="•"/>
            </a:pPr>
            <a:r>
              <a:rPr lang="en-GB" sz="1200" b="1" dirty="0">
                <a:solidFill>
                  <a:schemeClr val="tx2"/>
                </a:solidFill>
                <a:latin typeface="Arial"/>
                <a:cs typeface="Arial"/>
              </a:rPr>
              <a:t>Cancer</a:t>
            </a:r>
            <a:r>
              <a:rPr lang="en-GB" sz="1200" dirty="0">
                <a:solidFill>
                  <a:srgbClr val="7F7F7F"/>
                </a:solidFill>
                <a:latin typeface="Arial"/>
                <a:cs typeface="Arial"/>
              </a:rPr>
              <a:t>, particularly when welding metals containing </a:t>
            </a:r>
            <a:r>
              <a:rPr lang="en-GB" sz="1200" b="1" dirty="0">
                <a:solidFill>
                  <a:schemeClr val="bg1">
                    <a:lumMod val="50000"/>
                  </a:schemeClr>
                </a:solidFill>
                <a:latin typeface="Arial"/>
                <a:cs typeface="Arial"/>
              </a:rPr>
              <a:t>nickel</a:t>
            </a:r>
            <a:r>
              <a:rPr lang="en-GB" sz="1200" dirty="0">
                <a:solidFill>
                  <a:schemeClr val="bg1">
                    <a:lumMod val="50000"/>
                  </a:schemeClr>
                </a:solidFill>
                <a:latin typeface="Arial"/>
                <a:cs typeface="Arial"/>
              </a:rPr>
              <a:t> and </a:t>
            </a:r>
            <a:r>
              <a:rPr lang="en-GB" sz="1200" b="1" dirty="0">
                <a:solidFill>
                  <a:schemeClr val="bg1">
                    <a:lumMod val="50000"/>
                  </a:schemeClr>
                </a:solidFill>
                <a:latin typeface="Arial"/>
                <a:cs typeface="Arial"/>
              </a:rPr>
              <a:t>chromium</a:t>
            </a:r>
            <a:r>
              <a:rPr lang="en-GB" sz="1200" dirty="0">
                <a:solidFill>
                  <a:schemeClr val="bg1">
                    <a:lumMod val="50000"/>
                  </a:schemeClr>
                </a:solidFill>
                <a:latin typeface="Arial"/>
                <a:cs typeface="Arial"/>
              </a:rPr>
              <a:t> (such as stainless steel) </a:t>
            </a:r>
            <a:r>
              <a:rPr lang="en-US" sz="1200" dirty="0">
                <a:solidFill>
                  <a:schemeClr val="bg1">
                    <a:lumMod val="50000"/>
                  </a:schemeClr>
                </a:solidFill>
                <a:latin typeface="Arial"/>
                <a:cs typeface="Arial"/>
              </a:rPr>
              <a:t>and specialist metals that contain </a:t>
            </a:r>
            <a:r>
              <a:rPr lang="en-US" sz="1200" b="1" dirty="0">
                <a:solidFill>
                  <a:schemeClr val="bg1">
                    <a:lumMod val="50000"/>
                  </a:schemeClr>
                </a:solidFill>
                <a:latin typeface="Arial"/>
                <a:cs typeface="Arial"/>
              </a:rPr>
              <a:t>cadmium</a:t>
            </a:r>
            <a:r>
              <a:rPr lang="en-US" sz="1200" dirty="0">
                <a:solidFill>
                  <a:schemeClr val="bg1">
                    <a:lumMod val="50000"/>
                  </a:schemeClr>
                </a:solidFill>
                <a:latin typeface="Arial"/>
                <a:cs typeface="Arial"/>
              </a:rPr>
              <a:t> or </a:t>
            </a:r>
            <a:r>
              <a:rPr lang="en-US" sz="1200" b="1" dirty="0">
                <a:solidFill>
                  <a:schemeClr val="bg1">
                    <a:lumMod val="50000"/>
                  </a:schemeClr>
                </a:solidFill>
                <a:latin typeface="Arial"/>
                <a:cs typeface="Arial"/>
              </a:rPr>
              <a:t>beryllium</a:t>
            </a:r>
            <a:r>
              <a:rPr lang="en-GB" sz="1200" dirty="0">
                <a:solidFill>
                  <a:schemeClr val="bg1">
                    <a:lumMod val="50000"/>
                  </a:schemeClr>
                </a:solidFill>
                <a:latin typeface="Arial"/>
                <a:cs typeface="Arial"/>
              </a:rPr>
              <a:t>.</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b="1" dirty="0">
                <a:solidFill>
                  <a:schemeClr val="tx2"/>
                </a:solidFill>
                <a:latin typeface="Arial"/>
                <a:cs typeface="Arial"/>
              </a:rPr>
              <a:t>Nervous system damage</a:t>
            </a:r>
            <a:r>
              <a:rPr lang="en-GB" sz="1200" dirty="0">
                <a:solidFill>
                  <a:schemeClr val="tx2"/>
                </a:solidFill>
                <a:latin typeface="Arial"/>
                <a:cs typeface="Arial"/>
              </a:rPr>
              <a:t> </a:t>
            </a:r>
            <a:r>
              <a:rPr lang="en-GB" sz="1200" dirty="0">
                <a:solidFill>
                  <a:srgbClr val="7F7F7F"/>
                </a:solidFill>
                <a:latin typeface="Arial"/>
                <a:cs typeface="Arial"/>
              </a:rPr>
              <a:t>from </a:t>
            </a:r>
            <a:r>
              <a:rPr lang="en-GB" sz="1200" b="1" dirty="0">
                <a:solidFill>
                  <a:schemeClr val="bg1">
                    <a:lumMod val="50000"/>
                  </a:schemeClr>
                </a:solidFill>
                <a:latin typeface="Arial"/>
                <a:cs typeface="Arial"/>
              </a:rPr>
              <a:t>manganese</a:t>
            </a:r>
            <a:r>
              <a:rPr lang="en-GB" sz="1200" dirty="0">
                <a:solidFill>
                  <a:srgbClr val="7F7F7F"/>
                </a:solidFill>
                <a:latin typeface="Arial"/>
                <a:cs typeface="Arial"/>
              </a:rPr>
              <a:t>, which is found in many welding rods, including those used with mild steel.</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b="1" dirty="0">
                <a:solidFill>
                  <a:schemeClr val="tx2"/>
                </a:solidFill>
                <a:latin typeface="Arial"/>
                <a:cs typeface="Arial"/>
              </a:rPr>
              <a:t>Pneumonia</a:t>
            </a:r>
            <a:r>
              <a:rPr lang="en-GB" sz="1200" dirty="0">
                <a:solidFill>
                  <a:srgbClr val="7F7F7F"/>
                </a:solidFill>
                <a:latin typeface="Arial"/>
                <a:cs typeface="Arial"/>
              </a:rPr>
              <a:t>, welders are particularly prone to a lung infection that can lead to severe, and sometimes fatal, pneumonia.</a:t>
            </a:r>
          </a:p>
          <a:p>
            <a:pPr marL="171450" indent="-171450">
              <a:buFont typeface="Arial"/>
              <a:buChar char="•"/>
            </a:pPr>
            <a:endParaRPr lang="en-US" sz="1200" dirty="0">
              <a:solidFill>
                <a:schemeClr val="bg1">
                  <a:lumMod val="50000"/>
                </a:schemeClr>
              </a:solidFill>
              <a:latin typeface="Arial"/>
              <a:cs typeface="Arial"/>
            </a:endParaRPr>
          </a:p>
        </p:txBody>
      </p:sp>
      <p:pic>
        <p:nvPicPr>
          <p:cNvPr id="15" name="Picture 14" descr="Arrow icon-1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9" name="TextBox 18"/>
          <p:cNvSpPr txBox="1"/>
          <p:nvPr/>
        </p:nvSpPr>
        <p:spPr>
          <a:xfrm>
            <a:off x="455431" y="3584427"/>
            <a:ext cx="3946390" cy="276999"/>
          </a:xfrm>
          <a:prstGeom prst="rect">
            <a:avLst/>
          </a:prstGeom>
          <a:noFill/>
        </p:spPr>
        <p:txBody>
          <a:bodyPr wrap="square" rtlCol="0">
            <a:spAutoFit/>
          </a:bodyPr>
          <a:lstStyle/>
          <a:p>
            <a:pPr algn="ctr"/>
            <a:r>
              <a:rPr lang="en-GB" sz="1200" b="1" dirty="0">
                <a:solidFill>
                  <a:schemeClr val="bg1"/>
                </a:solidFill>
                <a:latin typeface="Arial"/>
                <a:cs typeface="Arial"/>
              </a:rPr>
              <a:t>Bad practice picture required</a:t>
            </a:r>
            <a:endParaRPr lang="en-US" sz="1200" dirty="0">
              <a:solidFill>
                <a:schemeClr val="bg1"/>
              </a:solidFill>
              <a:latin typeface="Arial"/>
              <a:cs typeface="Arial"/>
            </a:endParaRPr>
          </a:p>
        </p:txBody>
      </p:sp>
      <p:pic>
        <p:nvPicPr>
          <p:cNvPr id="4" name="Picture 3" descr="BF logo-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8" name="Picture 17" descr="Whats the issue bold-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2034" y="1451549"/>
            <a:ext cx="5891981" cy="606572"/>
          </a:xfrm>
          <a:prstGeom prst="rect">
            <a:avLst/>
          </a:prstGeom>
        </p:spPr>
      </p:pic>
      <p:pic>
        <p:nvPicPr>
          <p:cNvPr id="14" name="Picture 13" descr="welding managers folio ppt-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6" name="TextBox 15">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20" name="Picture 2">
            <a:extLst>
              <a:ext uri="{FF2B5EF4-FFF2-40B4-BE49-F238E27FC236}">
                <a16:creationId xmlns:a16="http://schemas.microsoft.com/office/drawing/2014/main" id="{32BB2C4E-BFE8-4D54-BF2C-13681D8C2A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2204864"/>
            <a:ext cx="3140075"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34560298-2157-4C17-80BC-72940A749A4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22" name="Picture 21" descr="pasted image 146x67.png">
            <a:extLst>
              <a:ext uri="{FF2B5EF4-FFF2-40B4-BE49-F238E27FC236}">
                <a16:creationId xmlns:a16="http://schemas.microsoft.com/office/drawing/2014/main" id="{FE2B812F-6EC9-4632-9546-7BC6F28F3DA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42153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8" name="Picture 7" descr="What can we do-04.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9911"/>
            <a:ext cx="6044386" cy="606572"/>
          </a:xfrm>
          <a:prstGeom prst="rect">
            <a:avLst/>
          </a:prstGeom>
        </p:spPr>
      </p:pic>
      <p:pic>
        <p:nvPicPr>
          <p:cNvPr id="15" name="Picture 14"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6" name="TextBox 15"/>
          <p:cNvSpPr txBox="1"/>
          <p:nvPr/>
        </p:nvSpPr>
        <p:spPr>
          <a:xfrm>
            <a:off x="4355976" y="2142008"/>
            <a:ext cx="4176463" cy="1569660"/>
          </a:xfrm>
          <a:prstGeom prst="rect">
            <a:avLst/>
          </a:prstGeom>
          <a:noFill/>
        </p:spPr>
        <p:txBody>
          <a:bodyPr wrap="square" rtlCol="0">
            <a:spAutoFit/>
          </a:bodyPr>
          <a:lstStyle/>
          <a:p>
            <a:r>
              <a:rPr lang="en-GB" sz="1200" b="1" dirty="0">
                <a:solidFill>
                  <a:srgbClr val="7F7F7F"/>
                </a:solidFill>
                <a:latin typeface="Arial"/>
                <a:cs typeface="Arial"/>
              </a:rPr>
              <a:t>Where we can, we will protect you by: </a:t>
            </a:r>
          </a:p>
          <a:p>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Reducing the amount of fume.</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Ensuring good </a:t>
            </a:r>
            <a:r>
              <a:rPr lang="en-GB" sz="1200" dirty="0">
                <a:solidFill>
                  <a:schemeClr val="bg1">
                    <a:lumMod val="50000"/>
                  </a:schemeClr>
                </a:solidFill>
                <a:latin typeface="Arial"/>
                <a:cs typeface="Arial"/>
              </a:rPr>
              <a:t>ventilation (mechanical and natural).</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Providing suitable respiratory protection where needed.</a:t>
            </a:r>
          </a:p>
          <a:p>
            <a:r>
              <a:rPr lang="en-GB" sz="1200" dirty="0">
                <a:solidFill>
                  <a:srgbClr val="7F7F7F"/>
                </a:solidFill>
                <a:latin typeface="Arial"/>
                <a:cs typeface="Arial"/>
              </a:rPr>
              <a:t> </a:t>
            </a:r>
          </a:p>
        </p:txBody>
      </p:sp>
      <p:pic>
        <p:nvPicPr>
          <p:cNvPr id="12" name="Picture 11" descr="welding managers folio ppt-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3" name="TextBox 12">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8" name="Picture 2">
            <a:extLst>
              <a:ext uri="{FF2B5EF4-FFF2-40B4-BE49-F238E27FC236}">
                <a16:creationId xmlns:a16="http://schemas.microsoft.com/office/drawing/2014/main" id="{32BB2C4E-BFE8-4D54-BF2C-13681D8C2A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2204864"/>
            <a:ext cx="3140075"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D27B8E00-4303-4304-BE2C-BF83E4991D2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19" name="Picture 18" descr="pasted image 146x67.png">
            <a:extLst>
              <a:ext uri="{FF2B5EF4-FFF2-40B4-BE49-F238E27FC236}">
                <a16:creationId xmlns:a16="http://schemas.microsoft.com/office/drawing/2014/main" id="{7BB188DA-C79F-48CC-8785-A7E4EEF200C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16247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8" name="Picture 7" descr="What can we do-04.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9911"/>
            <a:ext cx="6044386" cy="606572"/>
          </a:xfrm>
          <a:prstGeom prst="rect">
            <a:avLst/>
          </a:prstGeom>
        </p:spPr>
      </p:pic>
      <p:pic>
        <p:nvPicPr>
          <p:cNvPr id="15" name="Picture 14"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6" name="TextBox 15"/>
          <p:cNvSpPr txBox="1"/>
          <p:nvPr/>
        </p:nvSpPr>
        <p:spPr>
          <a:xfrm>
            <a:off x="4355976" y="2142008"/>
            <a:ext cx="4176463" cy="2862322"/>
          </a:xfrm>
          <a:prstGeom prst="rect">
            <a:avLst/>
          </a:prstGeom>
          <a:noFill/>
        </p:spPr>
        <p:txBody>
          <a:bodyPr wrap="square" rtlCol="0">
            <a:spAutoFit/>
          </a:bodyPr>
          <a:lstStyle/>
          <a:p>
            <a:r>
              <a:rPr lang="en-GB" sz="1200" b="1" dirty="0">
                <a:solidFill>
                  <a:srgbClr val="7F7F7F"/>
                </a:solidFill>
                <a:latin typeface="Arial"/>
                <a:cs typeface="Arial"/>
              </a:rPr>
              <a:t>The best way to reduce fume is to design the job to minimise the amount of welding required in the facility, using:</a:t>
            </a:r>
          </a:p>
          <a:p>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Other methods of fixing, such as old fashioned nuts, bolts, rivets.</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One of the ever developing range of adhesives.</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Pre-fabricated structures. </a:t>
            </a:r>
          </a:p>
          <a:p>
            <a:endParaRPr lang="en-GB" sz="1200" dirty="0">
              <a:solidFill>
                <a:srgbClr val="7F7F7F"/>
              </a:solidFill>
              <a:latin typeface="Arial"/>
              <a:cs typeface="Arial"/>
            </a:endParaRPr>
          </a:p>
          <a:p>
            <a:r>
              <a:rPr lang="en-GB" sz="1200" dirty="0">
                <a:solidFill>
                  <a:srgbClr val="7F7F7F"/>
                </a:solidFill>
                <a:latin typeface="Arial"/>
                <a:cs typeface="Arial"/>
              </a:rPr>
              <a:t>Where welding is essential, we can design the job to use techniques which produce the least fume, such as TIG instead of metal inert gas (MIG) or manual metal</a:t>
            </a:r>
          </a:p>
          <a:p>
            <a:r>
              <a:rPr lang="en-GB" sz="1200" dirty="0">
                <a:solidFill>
                  <a:srgbClr val="7F7F7F"/>
                </a:solidFill>
                <a:latin typeface="Arial"/>
                <a:cs typeface="Arial"/>
              </a:rPr>
              <a:t>arc (MMA) welding.</a:t>
            </a:r>
          </a:p>
        </p:txBody>
      </p:sp>
      <p:pic>
        <p:nvPicPr>
          <p:cNvPr id="12" name="Picture 11" descr="welding managers folio ppt-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3" name="TextBox 12">
            <a:extLst>
              <a:ext uri="{FF2B5EF4-FFF2-40B4-BE49-F238E27FC236}">
                <a16:creationId xmlns:a16="http://schemas.microsoft.com/office/drawing/2014/main" id="{2F13206C-9B48-4363-A8E6-D049BB453185}"/>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pic>
        <p:nvPicPr>
          <p:cNvPr id="18" name="Picture 2">
            <a:extLst>
              <a:ext uri="{FF2B5EF4-FFF2-40B4-BE49-F238E27FC236}">
                <a16:creationId xmlns:a16="http://schemas.microsoft.com/office/drawing/2014/main" id="{32BB2C4E-BFE8-4D54-BF2C-13681D8C2A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2204864"/>
            <a:ext cx="3140075"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27DC19A2-5141-4042-953E-E843A4E57CD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19" name="Picture 18" descr="pasted image 146x67.png">
            <a:extLst>
              <a:ext uri="{FF2B5EF4-FFF2-40B4-BE49-F238E27FC236}">
                <a16:creationId xmlns:a16="http://schemas.microsoft.com/office/drawing/2014/main" id="{E26333CE-7A11-40FF-AE59-40AA36F5728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134030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EC3796-793C-4643-B450-1F0BAD7A225F}"/>
              </a:ext>
            </a:extLst>
          </p:cNvPr>
          <p:cNvPicPr>
            <a:picLocks noChangeAspect="1"/>
          </p:cNvPicPr>
          <p:nvPr/>
        </p:nvPicPr>
        <p:blipFill>
          <a:blip r:embed="rId2"/>
          <a:stretch>
            <a:fillRect/>
          </a:stretch>
        </p:blipFill>
        <p:spPr>
          <a:xfrm>
            <a:off x="4041296" y="1268760"/>
            <a:ext cx="4321215" cy="6858000"/>
          </a:xfrm>
          <a:prstGeom prst="rect">
            <a:avLst/>
          </a:prstGeom>
        </p:spPr>
      </p:pic>
      <p:pic>
        <p:nvPicPr>
          <p:cNvPr id="7" name="Picture 6" descr="BF logo-01.png">
            <a:extLst>
              <a:ext uri="{FF2B5EF4-FFF2-40B4-BE49-F238E27FC236}">
                <a16:creationId xmlns:a16="http://schemas.microsoft.com/office/drawing/2014/main" id="{BEC33CF0-A316-4FEB-A4B0-9676130CC5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8" name="Straight Connector 7">
            <a:extLst>
              <a:ext uri="{FF2B5EF4-FFF2-40B4-BE49-F238E27FC236}">
                <a16:creationId xmlns:a16="http://schemas.microsoft.com/office/drawing/2014/main" id="{6CC174BB-48F2-408C-958D-E3F7882961CE}"/>
              </a:ext>
            </a:extLst>
          </p:cNvPr>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0" name="Picture 9" descr="welding managers folio ppt-02.png">
            <a:extLst>
              <a:ext uri="{FF2B5EF4-FFF2-40B4-BE49-F238E27FC236}">
                <a16:creationId xmlns:a16="http://schemas.microsoft.com/office/drawing/2014/main" id="{0BD104E7-A06D-4C1B-B7C3-06763697CC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188640"/>
            <a:ext cx="1786188" cy="399301"/>
          </a:xfrm>
          <a:prstGeom prst="rect">
            <a:avLst/>
          </a:prstGeom>
        </p:spPr>
      </p:pic>
      <p:sp>
        <p:nvSpPr>
          <p:cNvPr id="11" name="TextBox 10">
            <a:extLst>
              <a:ext uri="{FF2B5EF4-FFF2-40B4-BE49-F238E27FC236}">
                <a16:creationId xmlns:a16="http://schemas.microsoft.com/office/drawing/2014/main" id="{1254FD45-2657-476F-BC4B-5F6E4FE2E167}"/>
              </a:ext>
            </a:extLst>
          </p:cNvPr>
          <p:cNvSpPr txBox="1"/>
          <p:nvPr/>
        </p:nvSpPr>
        <p:spPr>
          <a:xfrm>
            <a:off x="6533518" y="692696"/>
            <a:ext cx="2286954" cy="369332"/>
          </a:xfrm>
          <a:prstGeom prst="rect">
            <a:avLst/>
          </a:prstGeom>
          <a:noFill/>
        </p:spPr>
        <p:txBody>
          <a:bodyPr wrap="none" rtlCol="0">
            <a:spAutoFit/>
          </a:bodyPr>
          <a:lstStyle/>
          <a:p>
            <a:r>
              <a:rPr lang="en-GB" dirty="0">
                <a:solidFill>
                  <a:schemeClr val="bg1">
                    <a:lumMod val="50000"/>
                  </a:schemeClr>
                </a:solidFill>
              </a:rPr>
              <a:t>Toolbox talk - </a:t>
            </a:r>
            <a:r>
              <a:rPr lang="en-GB" dirty="0">
                <a:solidFill>
                  <a:srgbClr val="007597"/>
                </a:solidFill>
              </a:rPr>
              <a:t>Welding</a:t>
            </a:r>
          </a:p>
        </p:txBody>
      </p:sp>
      <p:sp>
        <p:nvSpPr>
          <p:cNvPr id="12" name="TextBox 11">
            <a:extLst>
              <a:ext uri="{FF2B5EF4-FFF2-40B4-BE49-F238E27FC236}">
                <a16:creationId xmlns:a16="http://schemas.microsoft.com/office/drawing/2014/main" id="{E6540C84-D697-49E7-A539-70CA8032E667}"/>
              </a:ext>
            </a:extLst>
          </p:cNvPr>
          <p:cNvSpPr txBox="1"/>
          <p:nvPr/>
        </p:nvSpPr>
        <p:spPr>
          <a:xfrm>
            <a:off x="371116" y="1181704"/>
            <a:ext cx="8449356" cy="1396909"/>
          </a:xfrm>
          <a:prstGeom prst="rect">
            <a:avLst/>
          </a:prstGeom>
          <a:noFill/>
        </p:spPr>
        <p:txBody>
          <a:bodyPr wrap="square" rtlCol="0">
            <a:spAutoFit/>
          </a:bodyPr>
          <a:lstStyle/>
          <a:p>
            <a:r>
              <a:rPr lang="en-GB" sz="2800" b="1" dirty="0">
                <a:solidFill>
                  <a:srgbClr val="007597"/>
                </a:solidFill>
                <a:latin typeface="Arial"/>
                <a:cs typeface="Arial"/>
              </a:rPr>
              <a:t>Good control practice for welding fume (as per HSE’s Welding Fume Control document WL3)</a:t>
            </a:r>
          </a:p>
        </p:txBody>
      </p:sp>
      <p:graphicFrame>
        <p:nvGraphicFramePr>
          <p:cNvPr id="14" name="Table 14">
            <a:extLst>
              <a:ext uri="{FF2B5EF4-FFF2-40B4-BE49-F238E27FC236}">
                <a16:creationId xmlns:a16="http://schemas.microsoft.com/office/drawing/2014/main" id="{AEB59398-BD37-4E4C-BA42-7ED4F7385B2B}"/>
              </a:ext>
            </a:extLst>
          </p:cNvPr>
          <p:cNvGraphicFramePr>
            <a:graphicFrameLocks noGrp="1"/>
          </p:cNvGraphicFramePr>
          <p:nvPr>
            <p:extLst>
              <p:ext uri="{D42A27DB-BD31-4B8C-83A1-F6EECF244321}">
                <p14:modId xmlns:p14="http://schemas.microsoft.com/office/powerpoint/2010/main" val="768100797"/>
              </p:ext>
            </p:extLst>
          </p:nvPr>
        </p:nvGraphicFramePr>
        <p:xfrm>
          <a:off x="400196" y="2358028"/>
          <a:ext cx="8372688" cy="4023300"/>
        </p:xfrm>
        <a:graphic>
          <a:graphicData uri="http://schemas.openxmlformats.org/drawingml/2006/table">
            <a:tbl>
              <a:tblPr firstRow="1" bandRow="1">
                <a:tableStyleId>{5940675A-B579-460E-94D1-54222C63F5DA}</a:tableStyleId>
              </a:tblPr>
              <a:tblGrid>
                <a:gridCol w="2790896">
                  <a:extLst>
                    <a:ext uri="{9D8B030D-6E8A-4147-A177-3AD203B41FA5}">
                      <a16:colId xmlns:a16="http://schemas.microsoft.com/office/drawing/2014/main" val="1830653873"/>
                    </a:ext>
                  </a:extLst>
                </a:gridCol>
                <a:gridCol w="2790896">
                  <a:extLst>
                    <a:ext uri="{9D8B030D-6E8A-4147-A177-3AD203B41FA5}">
                      <a16:colId xmlns:a16="http://schemas.microsoft.com/office/drawing/2014/main" val="2293225199"/>
                    </a:ext>
                  </a:extLst>
                </a:gridCol>
                <a:gridCol w="2790896">
                  <a:extLst>
                    <a:ext uri="{9D8B030D-6E8A-4147-A177-3AD203B41FA5}">
                      <a16:colId xmlns:a16="http://schemas.microsoft.com/office/drawing/2014/main" val="57832231"/>
                    </a:ext>
                  </a:extLst>
                </a:gridCol>
              </a:tblGrid>
              <a:tr h="670550">
                <a:tc>
                  <a:txBody>
                    <a:bodyPr/>
                    <a:lstStyle/>
                    <a:p>
                      <a:pPr algn="ctr"/>
                      <a:r>
                        <a:rPr lang="en-GB" sz="1400" b="1" dirty="0">
                          <a:latin typeface="Century Gothic" panose="020B0502020202020204" pitchFamily="34" charset="0"/>
                        </a:rPr>
                        <a:t>Frequency and duration of welding</a:t>
                      </a:r>
                    </a:p>
                  </a:txBody>
                  <a:tcPr anchor="ctr"/>
                </a:tc>
                <a:tc>
                  <a:txBody>
                    <a:bodyPr/>
                    <a:lstStyle/>
                    <a:p>
                      <a:pPr algn="ctr"/>
                      <a:r>
                        <a:rPr lang="en-GB" sz="1400" b="1" dirty="0">
                          <a:latin typeface="Century Gothic" panose="020B0502020202020204" pitchFamily="34" charset="0"/>
                        </a:rPr>
                        <a:t>Type of welding</a:t>
                      </a:r>
                    </a:p>
                  </a:txBody>
                  <a:tcPr anchor="ctr"/>
                </a:tc>
                <a:tc>
                  <a:txBody>
                    <a:bodyPr/>
                    <a:lstStyle/>
                    <a:p>
                      <a:pPr algn="ctr"/>
                      <a:r>
                        <a:rPr lang="en-GB" sz="1400" b="1" dirty="0">
                          <a:latin typeface="Century Gothic" panose="020B0502020202020204" pitchFamily="34" charset="0"/>
                        </a:rPr>
                        <a:t>Good control practice</a:t>
                      </a:r>
                    </a:p>
                  </a:txBody>
                  <a:tcPr anchor="ctr"/>
                </a:tc>
                <a:extLst>
                  <a:ext uri="{0D108BD9-81ED-4DB2-BD59-A6C34878D82A}">
                    <a16:rowId xmlns:a16="http://schemas.microsoft.com/office/drawing/2014/main" val="2507526714"/>
                  </a:ext>
                </a:extLst>
              </a:tr>
              <a:tr h="670550">
                <a:tc>
                  <a:txBody>
                    <a:bodyPr/>
                    <a:lstStyle/>
                    <a:p>
                      <a:r>
                        <a:rPr lang="en-GB" sz="1200" b="0" dirty="0">
                          <a:latin typeface="Century Gothic" panose="020B0502020202020204" pitchFamily="34" charset="0"/>
                        </a:rPr>
                        <a:t>Sporadic low – intensity welding</a:t>
                      </a:r>
                    </a:p>
                  </a:txBody>
                  <a:tcPr/>
                </a:tc>
                <a:tc>
                  <a:txBody>
                    <a:bodyPr/>
                    <a:lstStyle/>
                    <a:p>
                      <a:r>
                        <a:rPr lang="en-GB" sz="1200" b="0" dirty="0">
                          <a:latin typeface="Century Gothic" panose="020B0502020202020204" pitchFamily="34" charset="0"/>
                        </a:rPr>
                        <a:t>Gas, MMA, </a:t>
                      </a:r>
                      <a:r>
                        <a:rPr lang="en-GB" sz="1200" b="0" dirty="0" err="1">
                          <a:latin typeface="Century Gothic" panose="020B0502020202020204" pitchFamily="34" charset="0"/>
                        </a:rPr>
                        <a:t>FCA</a:t>
                      </a:r>
                      <a:r>
                        <a:rPr lang="en-GB" sz="1200" b="0" dirty="0">
                          <a:latin typeface="Century Gothic" panose="020B0502020202020204" pitchFamily="34" charset="0"/>
                        </a:rPr>
                        <a:t>, MIG, MAG</a:t>
                      </a:r>
                    </a:p>
                  </a:txBody>
                  <a:tcPr/>
                </a:tc>
                <a:tc>
                  <a:txBody>
                    <a:bodyPr/>
                    <a:lstStyle/>
                    <a:p>
                      <a:r>
                        <a:rPr lang="en-GB" sz="1200" b="0" dirty="0">
                          <a:latin typeface="Century Gothic" panose="020B0502020202020204" pitchFamily="34" charset="0"/>
                        </a:rPr>
                        <a:t>LEV where reasonably practicable. Otherwise good general ventilation and </a:t>
                      </a:r>
                      <a:r>
                        <a:rPr lang="en-GB" sz="1200" b="0" dirty="0" err="1">
                          <a:latin typeface="Century Gothic" panose="020B0502020202020204" pitchFamily="34" charset="0"/>
                        </a:rPr>
                        <a:t>RPE</a:t>
                      </a:r>
                      <a:endParaRPr lang="en-GB" sz="1200" b="0" dirty="0">
                        <a:latin typeface="Century Gothic" panose="020B0502020202020204" pitchFamily="34" charset="0"/>
                      </a:endParaRPr>
                    </a:p>
                  </a:txBody>
                  <a:tcPr/>
                </a:tc>
                <a:extLst>
                  <a:ext uri="{0D108BD9-81ED-4DB2-BD59-A6C34878D82A}">
                    <a16:rowId xmlns:a16="http://schemas.microsoft.com/office/drawing/2014/main" val="2350884563"/>
                  </a:ext>
                </a:extLst>
              </a:tr>
              <a:tr h="670550">
                <a:tc>
                  <a:txBody>
                    <a:bodyPr/>
                    <a:lstStyle/>
                    <a:p>
                      <a:r>
                        <a:rPr lang="en-GB" sz="1200" b="0" dirty="0">
                          <a:latin typeface="Century Gothic" panose="020B0502020202020204" pitchFamily="34" charset="0"/>
                        </a:rPr>
                        <a:t>Regular and/or high-intensity welding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Century Gothic" panose="020B0502020202020204" pitchFamily="34" charset="0"/>
                        </a:rPr>
                        <a:t>Gas, MMA, </a:t>
                      </a:r>
                      <a:r>
                        <a:rPr lang="en-GB" sz="1200" b="0" dirty="0" err="1">
                          <a:latin typeface="Century Gothic" panose="020B0502020202020204" pitchFamily="34" charset="0"/>
                        </a:rPr>
                        <a:t>FCA</a:t>
                      </a:r>
                      <a:r>
                        <a:rPr lang="en-GB" sz="1200" b="0" dirty="0">
                          <a:latin typeface="Century Gothic" panose="020B0502020202020204" pitchFamily="34" charset="0"/>
                        </a:rPr>
                        <a:t>, MIG, MAG</a:t>
                      </a:r>
                    </a:p>
                    <a:p>
                      <a:endParaRPr lang="en-GB" sz="1200" b="0" dirty="0">
                        <a:latin typeface="Century Gothic" panose="020B0502020202020204" pitchFamily="34" charset="0"/>
                      </a:endParaRPr>
                    </a:p>
                  </a:txBody>
                  <a:tcPr/>
                </a:tc>
                <a:tc>
                  <a:txBody>
                    <a:bodyPr/>
                    <a:lstStyle/>
                    <a:p>
                      <a:r>
                        <a:rPr lang="en-GB" sz="1200" b="0" dirty="0">
                          <a:latin typeface="Century Gothic" panose="020B0502020202020204" pitchFamily="34" charset="0"/>
                        </a:rPr>
                        <a:t>LEV and consider supplementary </a:t>
                      </a:r>
                      <a:r>
                        <a:rPr lang="en-GB" sz="1200" b="0" dirty="0" err="1">
                          <a:latin typeface="Century Gothic" panose="020B0502020202020204" pitchFamily="34" charset="0"/>
                        </a:rPr>
                        <a:t>RPE</a:t>
                      </a:r>
                      <a:r>
                        <a:rPr lang="en-GB" sz="1200" b="0" dirty="0">
                          <a:latin typeface="Century Gothic" panose="020B0502020202020204" pitchFamily="34" charset="0"/>
                        </a:rPr>
                        <a:t> </a:t>
                      </a:r>
                    </a:p>
                  </a:txBody>
                  <a:tcPr/>
                </a:tc>
                <a:extLst>
                  <a:ext uri="{0D108BD9-81ED-4DB2-BD59-A6C34878D82A}">
                    <a16:rowId xmlns:a16="http://schemas.microsoft.com/office/drawing/2014/main" val="179384256"/>
                  </a:ext>
                </a:extLst>
              </a:tr>
              <a:tr h="670550">
                <a:tc>
                  <a:txBody>
                    <a:bodyPr/>
                    <a:lstStyle/>
                    <a:p>
                      <a:r>
                        <a:rPr lang="en-GB" sz="1200" b="0" dirty="0">
                          <a:latin typeface="Century Gothic" panose="020B0502020202020204" pitchFamily="34" charset="0"/>
                        </a:rPr>
                        <a:t>Regular and/or high-intensity welding outdoors in the open air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Century Gothic" panose="020B0502020202020204" pitchFamily="34" charset="0"/>
                        </a:rPr>
                        <a:t>Gas, MMA, </a:t>
                      </a:r>
                      <a:r>
                        <a:rPr lang="en-GB" sz="1200" b="0" dirty="0" err="1">
                          <a:latin typeface="Century Gothic" panose="020B0502020202020204" pitchFamily="34" charset="0"/>
                        </a:rPr>
                        <a:t>FCA</a:t>
                      </a:r>
                      <a:r>
                        <a:rPr lang="en-GB" sz="1200" b="0" dirty="0">
                          <a:latin typeface="Century Gothic" panose="020B0502020202020204" pitchFamily="34" charset="0"/>
                        </a:rPr>
                        <a:t>, MIG, MAG, TIG</a:t>
                      </a:r>
                    </a:p>
                    <a:p>
                      <a:endParaRPr lang="en-GB" sz="1200" b="0" dirty="0">
                        <a:latin typeface="Century Gothic" panose="020B0502020202020204" pitchFamily="34" charset="0"/>
                      </a:endParaRPr>
                    </a:p>
                  </a:txBody>
                  <a:tcPr/>
                </a:tc>
                <a:tc>
                  <a:txBody>
                    <a:bodyPr/>
                    <a:lstStyle/>
                    <a:p>
                      <a:r>
                        <a:rPr lang="en-GB" sz="1200" b="0" dirty="0" err="1">
                          <a:latin typeface="Century Gothic" panose="020B0502020202020204" pitchFamily="34" charset="0"/>
                        </a:rPr>
                        <a:t>RPE</a:t>
                      </a:r>
                      <a:r>
                        <a:rPr lang="en-GB" sz="1200" b="0" dirty="0">
                          <a:latin typeface="Century Gothic" panose="020B0502020202020204" pitchFamily="34" charset="0"/>
                        </a:rPr>
                        <a:t> where LEV is not reasonably practicable</a:t>
                      </a:r>
                    </a:p>
                  </a:txBody>
                  <a:tcPr/>
                </a:tc>
                <a:extLst>
                  <a:ext uri="{0D108BD9-81ED-4DB2-BD59-A6C34878D82A}">
                    <a16:rowId xmlns:a16="http://schemas.microsoft.com/office/drawing/2014/main" val="2316550706"/>
                  </a:ext>
                </a:extLst>
              </a:tr>
              <a:tr h="670550">
                <a:tc>
                  <a:txBody>
                    <a:bodyPr/>
                    <a:lstStyle/>
                    <a:p>
                      <a:r>
                        <a:rPr lang="en-GB" sz="1200" b="0" dirty="0">
                          <a:latin typeface="Century Gothic" panose="020B0502020202020204" pitchFamily="34" charset="0"/>
                        </a:rPr>
                        <a:t>Sporadic low-intensity welding</a:t>
                      </a:r>
                    </a:p>
                  </a:txBody>
                  <a:tcPr/>
                </a:tc>
                <a:tc>
                  <a:txBody>
                    <a:bodyPr/>
                    <a:lstStyle/>
                    <a:p>
                      <a:r>
                        <a:rPr lang="en-GB" sz="1200" b="0" dirty="0">
                          <a:latin typeface="Century Gothic" panose="020B0502020202020204" pitchFamily="34" charset="0"/>
                        </a:rPr>
                        <a:t>TIG and resistance spot welding</a:t>
                      </a:r>
                    </a:p>
                  </a:txBody>
                  <a:tcPr/>
                </a:tc>
                <a:tc>
                  <a:txBody>
                    <a:bodyPr/>
                    <a:lstStyle/>
                    <a:p>
                      <a:r>
                        <a:rPr lang="en-GB" sz="1200" b="0" dirty="0">
                          <a:latin typeface="Century Gothic" panose="020B0502020202020204" pitchFamily="34" charset="0"/>
                        </a:rPr>
                        <a:t>Good general ventilation</a:t>
                      </a:r>
                    </a:p>
                  </a:txBody>
                  <a:tcPr/>
                </a:tc>
                <a:extLst>
                  <a:ext uri="{0D108BD9-81ED-4DB2-BD59-A6C34878D82A}">
                    <a16:rowId xmlns:a16="http://schemas.microsoft.com/office/drawing/2014/main" val="2704673510"/>
                  </a:ext>
                </a:extLst>
              </a:tr>
              <a:tr h="670550">
                <a:tc>
                  <a:txBody>
                    <a:bodyPr/>
                    <a:lstStyle/>
                    <a:p>
                      <a:r>
                        <a:rPr lang="en-GB" sz="1200" b="0" dirty="0">
                          <a:latin typeface="Century Gothic" panose="020B0502020202020204" pitchFamily="34" charset="0"/>
                        </a:rPr>
                        <a:t>Regular and/or high intensity welding</a:t>
                      </a:r>
                    </a:p>
                  </a:txBody>
                  <a:tcPr/>
                </a:tc>
                <a:tc>
                  <a:txBody>
                    <a:bodyPr/>
                    <a:lstStyle/>
                    <a:p>
                      <a:r>
                        <a:rPr lang="en-GB" sz="1200" b="0" dirty="0">
                          <a:latin typeface="Century Gothic" panose="020B0502020202020204" pitchFamily="34" charset="0"/>
                        </a:rPr>
                        <a:t>TIG and resistance spot welding</a:t>
                      </a:r>
                    </a:p>
                  </a:txBody>
                  <a:tcPr/>
                </a:tc>
                <a:tc>
                  <a:txBody>
                    <a:bodyPr/>
                    <a:lstStyle/>
                    <a:p>
                      <a:r>
                        <a:rPr lang="en-GB" sz="1200" b="0" dirty="0">
                          <a:latin typeface="Century Gothic" panose="020B0502020202020204" pitchFamily="34" charset="0"/>
                        </a:rPr>
                        <a:t>LEV</a:t>
                      </a:r>
                    </a:p>
                  </a:txBody>
                  <a:tcPr/>
                </a:tc>
                <a:extLst>
                  <a:ext uri="{0D108BD9-81ED-4DB2-BD59-A6C34878D82A}">
                    <a16:rowId xmlns:a16="http://schemas.microsoft.com/office/drawing/2014/main" val="301626906"/>
                  </a:ext>
                </a:extLst>
              </a:tr>
            </a:tbl>
          </a:graphicData>
        </a:graphic>
      </p:graphicFrame>
    </p:spTree>
    <p:extLst>
      <p:ext uri="{BB962C8B-B14F-4D97-AF65-F5344CB8AC3E}">
        <p14:creationId xmlns:p14="http://schemas.microsoft.com/office/powerpoint/2010/main" val="616472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46963E5312E04389CB32C37DF454BE" ma:contentTypeVersion="13" ma:contentTypeDescription="Create a new document." ma:contentTypeScope="" ma:versionID="f5d66f14b67e2b9e50b3c31a92382a46">
  <xsd:schema xmlns:xsd="http://www.w3.org/2001/XMLSchema" xmlns:xs="http://www.w3.org/2001/XMLSchema" xmlns:p="http://schemas.microsoft.com/office/2006/metadata/properties" xmlns:ns2="85a97936-e34f-4817-8cad-8f9e5eb9ce94" xmlns:ns3="7a49e8cb-e55f-4d28-a170-fd1c4c61f89a" targetNamespace="http://schemas.microsoft.com/office/2006/metadata/properties" ma:root="true" ma:fieldsID="e3245f7039e287945d95bfcb800f9af5" ns2:_="" ns3:_="">
    <xsd:import namespace="85a97936-e34f-4817-8cad-8f9e5eb9ce94"/>
    <xsd:import namespace="7a49e8cb-e55f-4d28-a170-fd1c4c61f8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a97936-e34f-4817-8cad-8f9e5eb9ce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49e8cb-e55f-4d28-a170-fd1c4c61f89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E8D6F7-73DE-46E2-8D3B-2C7DFD85556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C355591-A916-4DAE-8A7E-FE10890CCFE3}">
  <ds:schemaRefs>
    <ds:schemaRef ds:uri="http://schemas.microsoft.com/sharepoint/v3/contenttype/forms"/>
  </ds:schemaRefs>
</ds:datastoreItem>
</file>

<file path=customXml/itemProps3.xml><?xml version="1.0" encoding="utf-8"?>
<ds:datastoreItem xmlns:ds="http://schemas.openxmlformats.org/officeDocument/2006/customXml" ds:itemID="{B262B13F-50AB-479B-B78B-6784C7653E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a97936-e34f-4817-8cad-8f9e5eb9ce94"/>
    <ds:schemaRef ds:uri="7a49e8cb-e55f-4d28-a170-fd1c4c61f8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943</TotalTime>
  <Words>1609</Words>
  <Application>Microsoft Office PowerPoint</Application>
  <PresentationFormat>On-screen Show (4:3)</PresentationFormat>
  <Paragraphs>183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TWI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Caswell</dc:creator>
  <cp:lastModifiedBy>Owen Corkin</cp:lastModifiedBy>
  <cp:revision>70</cp:revision>
  <cp:lastPrinted>2017-06-28T08:23:14Z</cp:lastPrinted>
  <dcterms:created xsi:type="dcterms:W3CDTF">2017-05-05T10:01:40Z</dcterms:created>
  <dcterms:modified xsi:type="dcterms:W3CDTF">2021-06-20T17:28:19Z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0x010100BC46963E5312E04389CB32C37DF454BE</vt:lpwstr>
  </property>
  <property fmtid="{D5CDD505-2E9C-101B-9397-08002B2CF9AE}" pid="3" name="Order">
    <vt:r8>33120000</vt:r8>
  </property>
</Properties>
</file>